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Kollektif Bold" charset="1" panose="020B0604020101010102"/>
      <p:regular r:id="rId23"/>
    </p:embeddedFont>
    <p:embeddedFont>
      <p:font typeface="DM Sans Bold" charset="1" panose="00000000000000000000"/>
      <p:regular r:id="rId24"/>
    </p:embeddedFont>
    <p:embeddedFont>
      <p:font typeface="DM Sans" charset="1" panose="00000000000000000000"/>
      <p:regular r:id="rId25"/>
    </p:embeddedFont>
    <p:embeddedFont>
      <p:font typeface="DM Sans Italics" charset="1" panose="00000000000000000000"/>
      <p:regular r:id="rId26"/>
    </p:embeddedFont>
    <p:embeddedFont>
      <p:font typeface="IBM Plex Sans Bold" charset="1" panose="020B0803050203000203"/>
      <p:regular r:id="rId27"/>
    </p:embeddedFont>
    <p:embeddedFont>
      <p:font typeface="DM Sans Bold Italics" charset="1" panose="00000000000000000000"/>
      <p:regular r:id="rId28"/>
    </p:embeddedFont>
    <p:embeddedFont>
      <p:font typeface="Kollektif Bold Italics" charset="1" panose="020B060402010101010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https://cran.r-project.org" TargetMode="External" Type="http://schemas.openxmlformats.org/officeDocument/2006/relationships/hyperlink"/><Relationship Id="rId3" Target="https://cran.r-project.org/bin/windows/base/" TargetMode="External" Type="http://schemas.openxmlformats.org/officeDocument/2006/relationships/hyperlink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osit.co/download/rstudio-desktop/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cran.r-project.org/doc/manuals/r-release/R-intro.pdf" TargetMode="External" Type="http://schemas.openxmlformats.org/officeDocument/2006/relationships/hyperlink"/><Relationship Id="rId3" Target="http://r4ds.had.co.nz/" TargetMode="External" Type="http://schemas.openxmlformats.org/officeDocument/2006/relationships/hyperlink"/><Relationship Id="rId4" Target="https://adv-r.hadley.nz/" TargetMode="External" Type="http://schemas.openxmlformats.org/officeDocument/2006/relationships/hyperlink"/><Relationship Id="rId5" Target="https://socviz.co/" TargetMode="External" Type="http://schemas.openxmlformats.org/officeDocument/2006/relationships/hyperlink"/><Relationship Id="rId6" Target="https://moderngraphics11.pbworks.com/f/ggplot2-Book09hWickham.pdf" TargetMode="External" Type="http://schemas.openxmlformats.org/officeDocument/2006/relationships/hyperlink"/><Relationship Id="rId7" Target="https://pubs.aeaweb.org/doi/pdfplus/10.1257/jep.28.1.209" TargetMode="External" Type="http://schemas.openxmlformats.org/officeDocument/2006/relationships/hyperlink"/><Relationship Id="rId8" Target="https://byrneslab.net/classes/biol607/readings/wickham_layered-grammar.pdf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23.png" Type="http://schemas.openxmlformats.org/officeDocument/2006/relationships/image"/><Relationship Id="rId2" Target="https://cran.r-project.org" TargetMode="External" Type="http://schemas.openxmlformats.org/officeDocument/2006/relationships/hyperlink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4131544" y="7969488"/>
            <a:ext cx="5132702" cy="5185216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4444220" y="8329798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4802690" y="8681112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3486377" y="3749675"/>
            <a:ext cx="11315247" cy="278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ВВЕДЕНИЕ В </a:t>
            </a:r>
          </a:p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 И RSTUDIO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45397" y="6809551"/>
            <a:ext cx="7197206" cy="52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b="true" sz="370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Шахзод Номозов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00000">
            <a:off x="9525" y="6358355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83809" y="638693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74707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0" y="85545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083809" y="85545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1083809" y="9623721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3321750" y="85831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321750" y="74993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400000">
            <a:off x="4405559" y="85831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237941" y="9666932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321750" y="9666932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400000">
            <a:off x="0" y="9638357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15470622" y="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16554431" y="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true" rot="0">
            <a:off x="17638239" y="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400000">
            <a:off x="14386813" y="10838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5400000">
            <a:off x="15470622" y="10838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54431" y="216761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5400000">
            <a:off x="17638239" y="10838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true" rot="5400000">
            <a:off x="17638239" y="216761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0">
            <a:off x="15470622" y="4433486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true" rot="5400000">
            <a:off x="16554431" y="4433486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35" id="3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8800" y="3197741"/>
            <a:ext cx="1475373" cy="147537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28800" y="5115675"/>
            <a:ext cx="1475373" cy="147537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28800" y="7030754"/>
            <a:ext cx="1475373" cy="147537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28800" y="3470288"/>
            <a:ext cx="1475373" cy="84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28800" y="5378698"/>
            <a:ext cx="147537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28800" y="7293778"/>
            <a:ext cx="147537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15033" y="1721736"/>
            <a:ext cx="149567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28800" y="1243138"/>
            <a:ext cx="5454161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ВЗЯТЬ R?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89923" y="3360464"/>
            <a:ext cx="7229387" cy="1083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3"/>
              </a:lnSpc>
            </a:pPr>
            <a:r>
              <a:rPr lang="en-US" sz="3402" b="true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ИДЕМ НА ПЛАТФОРМУ </a:t>
            </a:r>
            <a:r>
              <a:rPr lang="en-US" b="true" sz="3402" u="sng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  <a:hlinkClick r:id="rId2" tooltip="https://cran.r-project.org"/>
              </a:rPr>
              <a:t>CRAN</a:t>
            </a:r>
          </a:p>
          <a:p>
            <a:pPr algn="l">
              <a:lnSpc>
                <a:spcPts val="3923"/>
              </a:lnSpc>
            </a:pPr>
            <a:r>
              <a:rPr lang="en-US" b="true" sz="2802" i="true" u="sng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(</a:t>
            </a:r>
            <a:r>
              <a:rPr lang="en-US" b="true" sz="2802" i="true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COMPREHENSIVE R ARCHIVE NETWORK)</a:t>
            </a:r>
            <a:r>
              <a:rPr lang="en-US" sz="2802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89923" y="5229791"/>
            <a:ext cx="897294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НАЖИМАЕМ НА ССЫЛКУ СКАЧИВАНИЯ ИСХОДЯ ИЗ НАШЕЙ ОС: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89923" y="7144870"/>
            <a:ext cx="897294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FFCB77"/>
                </a:solidFill>
                <a:latin typeface="DM Sans Bold"/>
                <a:ea typeface="DM Sans Bold"/>
                <a:cs typeface="DM Sans Bold"/>
                <a:sym typeface="DM Sans Bold"/>
              </a:rPr>
              <a:t>ПОСЛЕ, НАЖИМАЕМ НА ССЫЛКУ “</a:t>
            </a:r>
            <a:r>
              <a:rPr lang="en-US" b="true" sz="3399" i="true" u="sng">
                <a:solidFill>
                  <a:srgbClr val="FFCB77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3" tooltip="https://cran.r-project.org/bin/windows/base/"/>
              </a:rPr>
              <a:t>INSTALL R FOR THE FIRST TIME</a:t>
            </a:r>
            <a:r>
              <a:rPr lang="en-US" b="true" sz="3399">
                <a:solidFill>
                  <a:srgbClr val="FFCB77"/>
                </a:solidFill>
                <a:latin typeface="DM Sans Bold"/>
                <a:ea typeface="DM Sans Bold"/>
                <a:cs typeface="DM Sans Bold"/>
                <a:sym typeface="DM Sans Bold"/>
              </a:rPr>
              <a:t>”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3952764" y="81216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true" rot="0">
            <a:off x="13943239" y="9193666"/>
            <a:ext cx="1095552" cy="1095552"/>
          </a:xfrm>
          <a:custGeom>
            <a:avLst/>
            <a:gdLst/>
            <a:ahLst/>
            <a:cxnLst/>
            <a:rect r="r" b="b" t="t" l="l"/>
            <a:pathLst>
              <a:path h="1095552" w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8800" y="2689389"/>
            <a:ext cx="1475373" cy="147537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3952764" y="81216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0">
            <a:off x="13943239" y="9193666"/>
            <a:ext cx="1095552" cy="1095552"/>
          </a:xfrm>
          <a:custGeom>
            <a:avLst/>
            <a:gdLst/>
            <a:ahLst/>
            <a:cxnLst/>
            <a:rect r="r" b="b" t="t" l="l"/>
            <a:pathLst>
              <a:path h="1095552" w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28800" y="4879137"/>
            <a:ext cx="11097659" cy="2198451"/>
          </a:xfrm>
          <a:custGeom>
            <a:avLst/>
            <a:gdLst/>
            <a:ahLst/>
            <a:cxnLst/>
            <a:rect r="r" b="b" t="t" l="l"/>
            <a:pathLst>
              <a:path h="2198451" w="11097659">
                <a:moveTo>
                  <a:pt x="0" y="0"/>
                </a:moveTo>
                <a:lnTo>
                  <a:pt x="11097659" y="0"/>
                </a:lnTo>
                <a:lnTo>
                  <a:pt x="11097659" y="2198451"/>
                </a:lnTo>
                <a:lnTo>
                  <a:pt x="0" y="219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28800" y="2961937"/>
            <a:ext cx="1475373" cy="84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15033" y="1721736"/>
            <a:ext cx="149567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28800" y="1243138"/>
            <a:ext cx="5454161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ВЗЯТЬ R?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89923" y="2803506"/>
            <a:ext cx="933653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НАЖИМАЕМ НА ОСНОВНУЮ ССЫЛКУ НА ОТКРЫВШЕЙСЯ СТРАНИЦЕ: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8800" y="2689389"/>
            <a:ext cx="1475373" cy="147537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28800" y="4607323"/>
            <a:ext cx="1475373" cy="147537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828800" y="2961937"/>
            <a:ext cx="1475373" cy="84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28800" y="4870347"/>
            <a:ext cx="1475373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15033" y="1721736"/>
            <a:ext cx="149567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28800" y="1243138"/>
            <a:ext cx="5454161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ВЗЯТЬ R?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89923" y="4721440"/>
            <a:ext cx="897294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48CFAE"/>
                </a:solidFill>
                <a:latin typeface="DM Sans Bold"/>
                <a:ea typeface="DM Sans Bold"/>
                <a:cs typeface="DM Sans Bold"/>
                <a:sym typeface="DM Sans Bold"/>
              </a:rPr>
              <a:t>ПОСЛЕ СКАЧИВАНИЯ ПРОГРАММЫ, ЗАПУСКАЕМ ЕЕ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952764" y="81216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true" rot="0">
            <a:off x="13943239" y="9193666"/>
            <a:ext cx="1095552" cy="1095552"/>
          </a:xfrm>
          <a:custGeom>
            <a:avLst/>
            <a:gdLst/>
            <a:ahLst/>
            <a:cxnLst/>
            <a:rect r="r" b="b" t="t" l="l"/>
            <a:pathLst>
              <a:path h="1095552" w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828800" y="6401600"/>
            <a:ext cx="12373237" cy="1616710"/>
            <a:chOff x="0" y="0"/>
            <a:chExt cx="16497650" cy="2155613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158995"/>
              <a:ext cx="1967164" cy="1967164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B77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0" y="550967"/>
              <a:ext cx="1967164" cy="1097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b="true" sz="4999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6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348164" y="-66675"/>
              <a:ext cx="14149486" cy="2222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b="true">
                  <a:solidFill>
                    <a:srgbClr val="FFCB77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ОТКРОЕТСЯ ОКНО ВЫБОРА ЯЗЫКА. ВЫБИРАЕМ АНГЛИЙСКИЙ (ЖЕЛАТЕЛЬНО) </a:t>
              </a:r>
            </a:p>
            <a:p>
              <a:pPr algn="l">
                <a:lnSpc>
                  <a:spcPts val="3919"/>
                </a:lnSpc>
              </a:pPr>
              <a:r>
                <a:rPr lang="en-US" b="true" sz="2799" i="true">
                  <a:solidFill>
                    <a:srgbClr val="FFCB77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И СОГЛАШАЕМСЯ СО ВСЕМ ЧЕМ ТОЛЬКО МОЖНО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828800" y="8438780"/>
            <a:ext cx="12114439" cy="1475373"/>
            <a:chOff x="0" y="0"/>
            <a:chExt cx="16152586" cy="196716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967164" cy="1967164"/>
              <a:chOff x="0" y="0"/>
              <a:chExt cx="6350000" cy="63500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FC0E8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0" y="382448"/>
              <a:ext cx="1967164" cy="110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7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348164" y="174380"/>
              <a:ext cx="13804422" cy="1551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3399">
                  <a:solidFill>
                    <a:srgbClr val="4FC0E8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ЖДЕМ ПОКА ПО УСТАНАВЛИВАЕТСЯ… ПОЗДРАВЛЯЮ! ТЕПЕРЬ У ВАС УСТАНОВЛЕН R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3589923" y="2803506"/>
            <a:ext cx="933653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НАЖИМАЕМ НА ОСНОВНУЮ ССЫЛКУ НА ОТКРЫВШЕЙСЯ СТРАНИЦЕ: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2878281" y="3068233"/>
            <a:ext cx="12531438" cy="1472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9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НО ЭТО ЕЩЕ НЕ ВСЕ</a:t>
            </a:r>
          </a:p>
        </p:txBody>
      </p:sp>
      <p:grpSp>
        <p:nvGrpSpPr>
          <p:cNvPr name="Group 14" id="14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 flipV="true">
            <a:off x="14131544" y="7969488"/>
            <a:ext cx="5132702" cy="5185216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14444220" y="8329798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14802690" y="8681112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0" y="5008451"/>
            <a:ext cx="18288000" cy="1381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900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ТЕПЕРЬ НАМ НУЖЕН RSTUDIO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1973" y="6857233"/>
            <a:ext cx="12044053" cy="122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b="true" sz="8000" i="true">
                <a:solidFill>
                  <a:srgbClr val="FFCB77"/>
                </a:solidFill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А ВОТ И </a:t>
            </a:r>
            <a:r>
              <a:rPr lang="en-US" b="true" sz="8000" i="true" u="sng">
                <a:solidFill>
                  <a:srgbClr val="FFCB77"/>
                </a:solidFill>
                <a:latin typeface="Kollektif Bold Italics"/>
                <a:ea typeface="Kollektif Bold Italics"/>
                <a:cs typeface="Kollektif Bold Italics"/>
                <a:sym typeface="Kollektif Bold Italics"/>
                <a:hlinkClick r:id="rId2" tooltip="https://posit.co/download/rstudio-desktop/"/>
              </a:rPr>
              <a:t>ССЫЛКА</a:t>
            </a:r>
            <a:r>
              <a:rPr lang="en-US" b="true" sz="8000" i="true">
                <a:solidFill>
                  <a:srgbClr val="FFCB77"/>
                </a:solidFill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 НА НЕЕ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 flipV="true">
            <a:off x="14131544" y="7969488"/>
            <a:ext cx="5132702" cy="5185216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14444220" y="8329798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14802690" y="8681112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1837558"/>
            <a:ext cx="16230600" cy="6492240"/>
          </a:xfrm>
          <a:custGeom>
            <a:avLst/>
            <a:gdLst/>
            <a:ahLst/>
            <a:cxnLst/>
            <a:rect r="r" b="b" t="t" l="l"/>
            <a:pathLst>
              <a:path h="6492240" w="16230600">
                <a:moveTo>
                  <a:pt x="0" y="0"/>
                </a:moveTo>
                <a:lnTo>
                  <a:pt x="16230600" y="0"/>
                </a:lnTo>
                <a:lnTo>
                  <a:pt x="1623060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8862" y="3077758"/>
            <a:ext cx="13370276" cy="278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УСТАНАВЛИВАЕМ ПРОГРАММУ...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204191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04191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17204191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20382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5036573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120382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10800000">
            <a:off x="15036573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2770705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-10800000">
            <a:off x="12770705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9525" y="7044155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3809" y="707273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81565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0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083809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3321750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21750" y="81851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400000">
            <a:off x="4405559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23" id="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31" id="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9" id="39"/>
          <p:cNvSpPr txBox="true"/>
          <p:nvPr/>
        </p:nvSpPr>
        <p:spPr>
          <a:xfrm rot="0">
            <a:off x="3784200" y="6179579"/>
            <a:ext cx="1071960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b="true" sz="3399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И все! Теперь мы готовы «творить анализ» в 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05833" y="1028700"/>
            <a:ext cx="10676334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b="true" sz="560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САМОМУ ЧТО-ТО ПОЧИТАТЬ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104104" y="2803170"/>
            <a:ext cx="5410051" cy="1070463"/>
            <a:chOff x="0" y="0"/>
            <a:chExt cx="1036059" cy="205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36060" cy="205000"/>
            </a:xfrm>
            <a:custGeom>
              <a:avLst/>
              <a:gdLst/>
              <a:ahLst/>
              <a:cxnLst/>
              <a:rect r="r" b="b" t="t" l="l"/>
              <a:pathLst>
                <a:path h="205000" w="1036060">
                  <a:moveTo>
                    <a:pt x="72982" y="0"/>
                  </a:moveTo>
                  <a:lnTo>
                    <a:pt x="963077" y="0"/>
                  </a:lnTo>
                  <a:cubicBezTo>
                    <a:pt x="1003384" y="0"/>
                    <a:pt x="1036060" y="32675"/>
                    <a:pt x="1036060" y="72982"/>
                  </a:cubicBezTo>
                  <a:lnTo>
                    <a:pt x="1036060" y="132018"/>
                  </a:lnTo>
                  <a:cubicBezTo>
                    <a:pt x="1036060" y="151374"/>
                    <a:pt x="1028370" y="169938"/>
                    <a:pt x="1014684" y="183624"/>
                  </a:cubicBezTo>
                  <a:cubicBezTo>
                    <a:pt x="1000997" y="197311"/>
                    <a:pt x="982433" y="205000"/>
                    <a:pt x="963077" y="205000"/>
                  </a:cubicBezTo>
                  <a:lnTo>
                    <a:pt x="72982" y="205000"/>
                  </a:lnTo>
                  <a:cubicBezTo>
                    <a:pt x="32675" y="205000"/>
                    <a:pt x="0" y="172325"/>
                    <a:pt x="0" y="132018"/>
                  </a:cubicBezTo>
                  <a:lnTo>
                    <a:pt x="0" y="72982"/>
                  </a:lnTo>
                  <a:cubicBezTo>
                    <a:pt x="0" y="32675"/>
                    <a:pt x="32675" y="0"/>
                    <a:pt x="72982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104104" y="3041424"/>
            <a:ext cx="5410051" cy="593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7"/>
              </a:lnSpc>
            </a:pPr>
            <a:r>
              <a:rPr lang="en-US" b="true" sz="3897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ВИЗУАЛИЗАЦИЯ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50943" y="2803170"/>
            <a:ext cx="5404644" cy="1069393"/>
            <a:chOff x="0" y="0"/>
            <a:chExt cx="1036059" cy="205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36060" cy="205000"/>
            </a:xfrm>
            <a:custGeom>
              <a:avLst/>
              <a:gdLst/>
              <a:ahLst/>
              <a:cxnLst/>
              <a:rect r="r" b="b" t="t" l="l"/>
              <a:pathLst>
                <a:path h="205000" w="1036060">
                  <a:moveTo>
                    <a:pt x="73055" y="0"/>
                  </a:moveTo>
                  <a:lnTo>
                    <a:pt x="963004" y="0"/>
                  </a:lnTo>
                  <a:cubicBezTo>
                    <a:pt x="1003352" y="0"/>
                    <a:pt x="1036060" y="32708"/>
                    <a:pt x="1036060" y="73055"/>
                  </a:cubicBezTo>
                  <a:lnTo>
                    <a:pt x="1036060" y="131945"/>
                  </a:lnTo>
                  <a:cubicBezTo>
                    <a:pt x="1036060" y="151321"/>
                    <a:pt x="1028363" y="169903"/>
                    <a:pt x="1014662" y="183603"/>
                  </a:cubicBezTo>
                  <a:cubicBezTo>
                    <a:pt x="1000962" y="197304"/>
                    <a:pt x="982380" y="205000"/>
                    <a:pt x="963004" y="205000"/>
                  </a:cubicBezTo>
                  <a:lnTo>
                    <a:pt x="73055" y="205000"/>
                  </a:lnTo>
                  <a:cubicBezTo>
                    <a:pt x="32708" y="205000"/>
                    <a:pt x="0" y="172293"/>
                    <a:pt x="0" y="131945"/>
                  </a:cubicBezTo>
                  <a:lnTo>
                    <a:pt x="0" y="73055"/>
                  </a:lnTo>
                  <a:cubicBezTo>
                    <a:pt x="0" y="53680"/>
                    <a:pt x="7697" y="35098"/>
                    <a:pt x="21397" y="21397"/>
                  </a:cubicBezTo>
                  <a:cubicBezTo>
                    <a:pt x="35098" y="7697"/>
                    <a:pt x="53680" y="0"/>
                    <a:pt x="73055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1036059" cy="185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50943" y="3041186"/>
            <a:ext cx="5404644" cy="593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b="true" sz="3893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ПИСАТЬ КОД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238188"/>
            <a:ext cx="8115300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48CFAE"/>
                </a:solidFill>
                <a:latin typeface="DM Sans"/>
                <a:ea typeface="DM Sans"/>
                <a:cs typeface="DM Sans"/>
                <a:sym typeface="DM Sans"/>
                <a:hlinkClick r:id="rId2" tooltip="https://cran.r-project.org/doc/manuals/r-release/R-intro.pdf"/>
              </a:rPr>
              <a:t>Полное введение в базовый R</a:t>
            </a:r>
          </a:p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48CFAE"/>
                </a:solidFill>
                <a:latin typeface="DM Sans"/>
                <a:ea typeface="DM Sans"/>
                <a:cs typeface="DM Sans"/>
                <a:sym typeface="DM Sans"/>
                <a:hlinkClick r:id="rId3" tooltip="http://r4ds.had.co.nz/"/>
              </a:rPr>
              <a:t>R для анализа данных (фокус на пакеты tidyverse)</a:t>
            </a:r>
          </a:p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48CFAE"/>
                </a:solidFill>
                <a:latin typeface="DM Sans"/>
                <a:ea typeface="DM Sans"/>
                <a:cs typeface="DM Sans"/>
                <a:sym typeface="DM Sans"/>
                <a:hlinkClick r:id="rId4" tooltip="https://adv-r.hadley.nz/"/>
              </a:rPr>
              <a:t>Advanced R (углубленное программирование)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51479" y="4238188"/>
            <a:ext cx="8115300" cy="360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  <a:hlinkClick r:id="rId5" tooltip="https://socviz.co/"/>
              </a:rPr>
              <a:t>Визуализация данных — Практическое введение</a:t>
            </a:r>
          </a:p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  <a:hlinkClick r:id="rId6" tooltip="https://moderngraphics11.pbworks.com/f/ggplot2-Book09hWickham.pdf"/>
              </a:rPr>
              <a:t>ggplot2 — Элегантные графики для анализа данных</a:t>
            </a:r>
          </a:p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  <a:hlinkClick r:id="rId7" tooltip="https://pubs.aeaweb.org/doi/pdfplus/10.1257/jep.28.1.209"/>
              </a:rPr>
              <a:t>Руководство для экономиста по визуализации данных</a:t>
            </a:r>
          </a:p>
          <a:p>
            <a:pPr algn="l" marL="734059" indent="-367030" lvl="1">
              <a:lnSpc>
                <a:spcPts val="4079"/>
              </a:lnSpc>
              <a:buFont typeface="Arial"/>
              <a:buChar char="•"/>
            </a:pPr>
            <a:r>
              <a:rPr lang="en-US" sz="3399" u="sng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  <a:hlinkClick r:id="rId8" tooltip="https://byrneslab.net/classes/biol607/readings/wickham_layered-grammar.pdf"/>
              </a:rPr>
              <a:t>Слои графической грамматики</a:t>
            </a:r>
          </a:p>
        </p:txBody>
      </p:sp>
      <p:grpSp>
        <p:nvGrpSpPr>
          <p:cNvPr name="Group 13" id="13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 flipV="true">
            <a:off x="16779354" y="-3323851"/>
            <a:ext cx="5132702" cy="5185216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17092031" y="-2963542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17450501" y="-2612228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17836769" y="-2308948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8276445" y="-1822252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2700000">
            <a:off x="-2693793" y="7565826"/>
            <a:ext cx="7415398" cy="3565095"/>
            <a:chOff x="0" y="0"/>
            <a:chExt cx="660400" cy="317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93334" y="3745932"/>
            <a:ext cx="16230600" cy="3458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b="true" sz="123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НА ЭТОМ ПОКА ВСЕ)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204191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04191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17204191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20382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5036573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120382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10800000">
            <a:off x="15036573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2770705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-10800000">
            <a:off x="12770705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9525" y="7044155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3809" y="707273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81565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0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083809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3321750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21750" y="81851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400000">
            <a:off x="4405559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name="Group 21" id="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24" id="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name="Group 34" id="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37" id="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8" id="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9" id="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0" id="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1" id="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2" id="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3" id="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4" id="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5" id="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-2693793" y="7565826"/>
            <a:ext cx="7415398" cy="3565095"/>
            <a:chOff x="0" y="0"/>
            <a:chExt cx="660400" cy="31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5129" y="3970417"/>
            <a:ext cx="6046286" cy="1027869"/>
            <a:chOff x="0" y="0"/>
            <a:chExt cx="1592438" cy="2707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85129" y="5236411"/>
            <a:ext cx="6046286" cy="1027869"/>
            <a:chOff x="0" y="0"/>
            <a:chExt cx="1592438" cy="2707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85129" y="6502405"/>
            <a:ext cx="6046286" cy="1027869"/>
            <a:chOff x="0" y="0"/>
            <a:chExt cx="1592438" cy="2707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 flipV="true">
            <a:off x="16779354" y="-3323851"/>
            <a:ext cx="5132702" cy="5185216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17092031" y="-2963542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17450501" y="-2612228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7836769" y="-2308948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8276445" y="-1822252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9408749" y="1785070"/>
            <a:ext cx="6716860" cy="6716860"/>
          </a:xfrm>
          <a:custGeom>
            <a:avLst/>
            <a:gdLst/>
            <a:ahLst/>
            <a:cxnLst/>
            <a:rect r="r" b="b" t="t" l="l"/>
            <a:pathLst>
              <a:path h="6716860" w="6716860">
                <a:moveTo>
                  <a:pt x="0" y="0"/>
                </a:moveTo>
                <a:lnTo>
                  <a:pt x="6716859" y="0"/>
                </a:lnTo>
                <a:lnTo>
                  <a:pt x="6716859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485129" y="2254913"/>
            <a:ext cx="6967300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ПЛАН ЗАНЯТИЯ: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28699" y="4171614"/>
            <a:ext cx="5311909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b="true" sz="4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ЧТО ТАКОЕ R?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28699" y="5437608"/>
            <a:ext cx="5311909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b="true" sz="4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ЕГО ВЗЯТЬ?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28699" y="6703602"/>
            <a:ext cx="5533403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b="true" sz="4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БАЗОВЫЕ КОМАНДЫ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710979" y="3003550"/>
            <a:ext cx="12866041" cy="152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ЧТО ТАКОЕ R?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67618" y="5143500"/>
            <a:ext cx="13952764" cy="308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b="true" sz="3399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</a:t>
            </a:r>
            <a:r>
              <a:rPr lang="en-US" sz="33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— это язык программирования с открытым исходным кодом, который широко используется как статистическое программное обеспечение и инструмент анализа данных. R обычно поставляется с интерфейсом командной строки и доступен на широко используемых платформах, таких как </a:t>
            </a:r>
            <a:r>
              <a:rPr lang="en-US" sz="3399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Windows</a:t>
            </a:r>
            <a:r>
              <a:rPr lang="en-US" sz="33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399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Linux </a:t>
            </a:r>
            <a:r>
              <a:rPr lang="en-US" sz="33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и </a:t>
            </a:r>
            <a:r>
              <a:rPr lang="en-US" sz="3399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macOS</a:t>
            </a:r>
            <a:r>
              <a:rPr lang="en-US" sz="3399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grpSp>
        <p:nvGrpSpPr>
          <p:cNvPr name="Group 12" id="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7204191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204191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true" rot="5400000">
            <a:off x="17204191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120382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5400000">
            <a:off x="15036573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0800000">
            <a:off x="16120382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true" rot="-10800000">
            <a:off x="15036573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5400000">
            <a:off x="12770705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true" rot="-10800000">
            <a:off x="12770705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10800000">
            <a:off x="9525" y="7044155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83809" y="707273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0" y="81565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10800000">
            <a:off x="0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5400000">
            <a:off x="1083809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0800000">
            <a:off x="3321750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321750" y="81851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5400000">
            <a:off x="4405559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69357" y="3835061"/>
            <a:ext cx="6046286" cy="1027869"/>
            <a:chOff x="0" y="0"/>
            <a:chExt cx="1592438" cy="2707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9357" y="5405855"/>
            <a:ext cx="6046286" cy="1027869"/>
            <a:chOff x="0" y="0"/>
            <a:chExt cx="1592438" cy="2707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0800000">
            <a:off x="9525" y="824316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3809" y="82717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93555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21750" y="93841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04191" y="813748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4191" y="922129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120382" y="705368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20382" y="813748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00000">
            <a:off x="15036573" y="922129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true" rot="5400000">
            <a:off x="12770705" y="83384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true" rot="-10800000">
            <a:off x="12770705" y="922129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369357" y="2263852"/>
            <a:ext cx="6046286" cy="1027869"/>
            <a:chOff x="0" y="0"/>
            <a:chExt cx="1592438" cy="27071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712927" y="2465049"/>
            <a:ext cx="5334177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b="true" sz="4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АНАЛИЗ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12927" y="4036258"/>
            <a:ext cx="5334177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b="true" sz="4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ВИЗУАЛИЗАЦИЯ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712927" y="5652772"/>
            <a:ext cx="5334177" cy="52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b="true" sz="34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МАШИННОЕ ОБУЧЕНИЕ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873666" y="2234861"/>
            <a:ext cx="7569750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включает сотни встроенных статистических функций и методов (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регрессия, анализ временных рядов, дисперсионный анализ и др.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873666" y="3987046"/>
            <a:ext cx="7569750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Создание высококачественных графиков и диаграмм с помощью таких пакетов, как 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ggplot2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873666" y="5376864"/>
            <a:ext cx="7569750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Пакеты, такие как caret, randomForest и xgboost, позволяют реализовывать как классические, так и современные методы машинного обучения.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343984" y="1028700"/>
            <a:ext cx="7600032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b="true" sz="560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ЧТО ОН МОЖЕТ?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2369357" y="6976649"/>
            <a:ext cx="6046286" cy="1027869"/>
            <a:chOff x="0" y="0"/>
            <a:chExt cx="1592438" cy="27071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92438" cy="270714"/>
            </a:xfrm>
            <a:custGeom>
              <a:avLst/>
              <a:gdLst/>
              <a:ahLst/>
              <a:cxnLst/>
              <a:rect r="r" b="b" t="t" l="l"/>
              <a:pathLst>
                <a:path h="270714" w="1592438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2712927" y="7233090"/>
            <a:ext cx="5334177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b="true" sz="3999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ИНТЕГРАЦИЯ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873666" y="6947658"/>
            <a:ext cx="7569750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может взаимодействовать с Python, C++, SQL и даже использоваться для написания веб-приложений с помощью 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Shiny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1904" y="1589042"/>
            <a:ext cx="606516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b="true" sz="50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АЛЬТЕРНАТИВЫ R: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9525" y="591366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3809" y="59422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70260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0" y="8109857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083809" y="8109857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083809" y="9193666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3321750" y="8119382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321750" y="703557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4405559" y="8119382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37941" y="9203191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21750" y="9203191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0" y="9193666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876785" y="1589042"/>
            <a:ext cx="5056399" cy="253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Stata 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платная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): Самое популярное статистическое ПО в экономике, простое в использовании для стандартных методов, но не лучший язык программирования.</a:t>
            </a:r>
          </a:p>
          <a:p>
            <a:pPr algn="l">
              <a:lnSpc>
                <a:spcPts val="287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2193376" y="1589042"/>
            <a:ext cx="5056399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Python 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бесплатная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): Язык общего назначения, стандарт в индустрии, не ориентирован на анализ данных и статистику, но активно развивается в области машинного обучения. Требует больше усилий для написания по сравнению с R.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76785" y="5008789"/>
            <a:ext cx="5056399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Matlab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платная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): Среда для численного программирования, основанная на матрицах. Программирование на (основе) R похоже на Matlab.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name="Group 19" id="19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60400" cy="317500"/>
              </a:xfrm>
              <a:custGeom>
                <a:avLst/>
                <a:gdLst/>
                <a:ahLst/>
                <a:cxnLst/>
                <a:rect r="r" b="b" t="t" l="l"/>
                <a:pathLst>
                  <a:path h="3175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3"/>
                  </a:lnSpc>
                </a:pPr>
              </a:p>
            </p:txBody>
          </p:sp>
        </p:grpSp>
        <p:sp>
          <p:nvSpPr>
            <p:cNvPr name="AutoShape 22" id="22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3" id="23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4" id="24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cap="flat" w="38100">
              <a:solidFill>
                <a:srgbClr val="8CA9AD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31" id="31"/>
          <p:cNvSpPr txBox="true"/>
          <p:nvPr/>
        </p:nvSpPr>
        <p:spPr>
          <a:xfrm rot="0">
            <a:off x="12202901" y="5008789"/>
            <a:ext cx="5056399" cy="253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Julia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400" i="true">
                <a:solidFill>
                  <a:srgbClr val="54545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бесплатная</a:t>
            </a:r>
            <a:r>
              <a:rPr lang="en-US" sz="2400">
                <a:solidFill>
                  <a:srgbClr val="545454"/>
                </a:solidFill>
                <a:latin typeface="DM Sans"/>
                <a:ea typeface="DM Sans"/>
                <a:cs typeface="DM Sans"/>
                <a:sym typeface="DM Sans"/>
              </a:rPr>
              <a:t>): Новый язык для численного программирования, быстрый, становится популярным в макроэкономике/сложных моделях, но не заточен под анализ данных.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160461" y="5241779"/>
            <a:ext cx="1198289" cy="630733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8323826" y="5241779"/>
            <a:ext cx="1116890" cy="965328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V="true">
            <a:off x="13386742" y="5241779"/>
            <a:ext cx="1153653" cy="962528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H="true" flipV="true">
            <a:off x="5783157" y="5241779"/>
            <a:ext cx="1116262" cy="965328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 flipV="true">
            <a:off x="10865123" y="5241779"/>
            <a:ext cx="1097212" cy="962528"/>
          </a:xfrm>
          <a:prstGeom prst="line">
            <a:avLst/>
          </a:prstGeom>
          <a:ln cap="flat" w="38100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817900" y="5492103"/>
            <a:ext cx="1424407" cy="142440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358750" y="4529575"/>
            <a:ext cx="1424407" cy="142440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99419" y="5494903"/>
            <a:ext cx="1424407" cy="142440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440716" y="4529575"/>
            <a:ext cx="1424407" cy="142440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962335" y="5492103"/>
            <a:ext cx="1424407" cy="142440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540395" y="4529575"/>
            <a:ext cx="1424407" cy="1424407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4" id="34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149417" y="5885527"/>
            <a:ext cx="761373" cy="666201"/>
            <a:chOff x="0" y="0"/>
            <a:chExt cx="812800" cy="7112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11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11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57150"/>
              <a:ext cx="812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4773562" y="4887850"/>
            <a:ext cx="612530" cy="679217"/>
          </a:xfrm>
          <a:custGeom>
            <a:avLst/>
            <a:gdLst/>
            <a:ahLst/>
            <a:cxnLst/>
            <a:rect r="r" b="b" t="t" l="l"/>
            <a:pathLst>
              <a:path h="679217" w="612530">
                <a:moveTo>
                  <a:pt x="0" y="0"/>
                </a:moveTo>
                <a:lnTo>
                  <a:pt x="612530" y="0"/>
                </a:lnTo>
                <a:lnTo>
                  <a:pt x="612530" y="679217"/>
                </a:lnTo>
                <a:lnTo>
                  <a:pt x="0" y="679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7291775" y="5872511"/>
            <a:ext cx="639699" cy="679217"/>
          </a:xfrm>
          <a:custGeom>
            <a:avLst/>
            <a:gdLst/>
            <a:ahLst/>
            <a:cxnLst/>
            <a:rect r="r" b="b" t="t" l="l"/>
            <a:pathLst>
              <a:path h="679217" w="639699">
                <a:moveTo>
                  <a:pt x="0" y="0"/>
                </a:moveTo>
                <a:lnTo>
                  <a:pt x="639699" y="0"/>
                </a:lnTo>
                <a:lnTo>
                  <a:pt x="639699" y="679217"/>
                </a:lnTo>
                <a:lnTo>
                  <a:pt x="0" y="6792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9813258" y="4887850"/>
            <a:ext cx="679217" cy="679217"/>
          </a:xfrm>
          <a:custGeom>
            <a:avLst/>
            <a:gdLst/>
            <a:ahLst/>
            <a:cxnLst/>
            <a:rect r="r" b="b" t="t" l="l"/>
            <a:pathLst>
              <a:path h="679217" w="679217">
                <a:moveTo>
                  <a:pt x="0" y="0"/>
                </a:moveTo>
                <a:lnTo>
                  <a:pt x="679217" y="0"/>
                </a:lnTo>
                <a:lnTo>
                  <a:pt x="679217" y="679217"/>
                </a:lnTo>
                <a:lnTo>
                  <a:pt x="0" y="6792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2410441" y="5864699"/>
            <a:ext cx="528554" cy="679217"/>
          </a:xfrm>
          <a:custGeom>
            <a:avLst/>
            <a:gdLst/>
            <a:ahLst/>
            <a:cxnLst/>
            <a:rect r="r" b="b" t="t" l="l"/>
            <a:pathLst>
              <a:path h="679217" w="528554">
                <a:moveTo>
                  <a:pt x="0" y="0"/>
                </a:moveTo>
                <a:lnTo>
                  <a:pt x="528554" y="0"/>
                </a:lnTo>
                <a:lnTo>
                  <a:pt x="528554" y="679216"/>
                </a:lnTo>
                <a:lnTo>
                  <a:pt x="0" y="6792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4842225" y="4887850"/>
            <a:ext cx="820748" cy="679217"/>
          </a:xfrm>
          <a:custGeom>
            <a:avLst/>
            <a:gdLst/>
            <a:ahLst/>
            <a:cxnLst/>
            <a:rect r="r" b="b" t="t" l="l"/>
            <a:pathLst>
              <a:path h="679217" w="820748">
                <a:moveTo>
                  <a:pt x="0" y="0"/>
                </a:moveTo>
                <a:lnTo>
                  <a:pt x="820747" y="0"/>
                </a:lnTo>
                <a:lnTo>
                  <a:pt x="820747" y="679217"/>
                </a:lnTo>
                <a:lnTo>
                  <a:pt x="0" y="6792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5343984" y="1028700"/>
            <a:ext cx="7600032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b="true" sz="560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ПОЧЕМУ R?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73585" y="7329064"/>
            <a:ext cx="2313037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Общирное Сообщество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058666" y="3275807"/>
            <a:ext cx="2042322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Бесплатная Установка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590461" y="7359544"/>
            <a:ext cx="2042322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Всегда актуален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441393" y="2887187"/>
            <a:ext cx="3422947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Лучщий инструмент для работы с данными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500139" y="7359544"/>
            <a:ext cx="2348799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Интеграция с другими ЯП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386742" y="3694907"/>
            <a:ext cx="4056563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399" spc="76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Кроссплатформенный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63654" y="3749675"/>
            <a:ext cx="10620170" cy="278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ДОСТАТЬ </a:t>
            </a:r>
          </a:p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 И RSTUDIO?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204191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04191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17204191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20382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5036573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120382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-10800000">
            <a:off x="15036573" y="21125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2770705" y="-5510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-10800000">
            <a:off x="12770705" y="10287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800000">
            <a:off x="9525" y="7044155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3809" y="707273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8156539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0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083809" y="9240348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3321750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321750" y="8185114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400000">
            <a:off x="4405559" y="9268923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23" id="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8" id="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0400" cy="317500"/>
            </a:xfrm>
            <a:custGeom>
              <a:avLst/>
              <a:gdLst/>
              <a:ahLst/>
              <a:cxnLst/>
              <a:rect r="r" b="b" t="t" l="l"/>
              <a:pathLst>
                <a:path h="3175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53"/>
                </a:lnSpc>
              </a:pPr>
            </a:p>
          </p:txBody>
        </p:sp>
      </p:grpSp>
      <p:sp>
        <p:nvSpPr>
          <p:cNvPr name="AutoShape 31" id="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cap="flat" w="28575">
            <a:solidFill>
              <a:srgbClr val="8CA9A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952764" y="81216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0">
            <a:off x="13943239" y="9193666"/>
            <a:ext cx="1095552" cy="1095552"/>
          </a:xfrm>
          <a:custGeom>
            <a:avLst/>
            <a:gdLst/>
            <a:ahLst/>
            <a:cxnLst/>
            <a:rect r="r" b="b" t="t" l="l"/>
            <a:pathLst>
              <a:path h="1095552" w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82018" y="3112559"/>
            <a:ext cx="5716755" cy="6387436"/>
          </a:xfrm>
          <a:custGeom>
            <a:avLst/>
            <a:gdLst/>
            <a:ahLst/>
            <a:cxnLst/>
            <a:rect r="r" b="b" t="t" l="l"/>
            <a:pathLst>
              <a:path h="6387436" w="5716755">
                <a:moveTo>
                  <a:pt x="0" y="0"/>
                </a:moveTo>
                <a:lnTo>
                  <a:pt x="5716755" y="0"/>
                </a:lnTo>
                <a:lnTo>
                  <a:pt x="5716755" y="6387436"/>
                </a:lnTo>
                <a:lnTo>
                  <a:pt x="0" y="63874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28800" y="1243138"/>
            <a:ext cx="5454161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ВЗЯТЬ R?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549837" y="787005"/>
            <a:ext cx="7656145" cy="4651108"/>
            <a:chOff x="0" y="0"/>
            <a:chExt cx="10208193" cy="62014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08193" cy="6201477"/>
            </a:xfrm>
            <a:custGeom>
              <a:avLst/>
              <a:gdLst/>
              <a:ahLst/>
              <a:cxnLst/>
              <a:rect r="r" b="b" t="t" l="l"/>
              <a:pathLst>
                <a:path h="6201477" w="10208193">
                  <a:moveTo>
                    <a:pt x="0" y="0"/>
                  </a:moveTo>
                  <a:lnTo>
                    <a:pt x="10208193" y="0"/>
                  </a:lnTo>
                  <a:lnTo>
                    <a:pt x="10208193" y="6201477"/>
                  </a:lnTo>
                  <a:lnTo>
                    <a:pt x="0" y="620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1291336" y="1677263"/>
              <a:ext cx="7625521" cy="2039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61"/>
                </a:lnSpc>
              </a:pPr>
              <a:r>
                <a:rPr lang="en-US" sz="5100" b="true">
                  <a:solidFill>
                    <a:srgbClr val="000000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Конечно же, </a:t>
              </a:r>
            </a:p>
            <a:p>
              <a:pPr algn="ctr">
                <a:lnSpc>
                  <a:spcPts val="5661"/>
                </a:lnSpc>
                <a:spcBef>
                  <a:spcPct val="0"/>
                </a:spcBef>
              </a:pPr>
              <a:r>
                <a:rPr lang="en-US" b="true" sz="5100">
                  <a:solidFill>
                    <a:srgbClr val="000000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НЕ у Пиратов!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8800" y="3197741"/>
            <a:ext cx="8990510" cy="1475373"/>
            <a:chOff x="0" y="0"/>
            <a:chExt cx="11987347" cy="196716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967164" cy="1967164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6D73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0" y="391972"/>
              <a:ext cx="1967164" cy="1097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b="true" sz="4999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348164" y="239189"/>
              <a:ext cx="9639183" cy="1422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63"/>
                </a:lnSpc>
              </a:pPr>
              <a:r>
                <a:rPr lang="en-US" sz="3402" b="true">
                  <a:solidFill>
                    <a:srgbClr val="FE6D73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ИДЕМ НА ПЛАТФОРМУ </a:t>
              </a:r>
              <a:r>
                <a:rPr lang="en-US" b="true" sz="3402" u="sng">
                  <a:solidFill>
                    <a:srgbClr val="FE6D73"/>
                  </a:solidFill>
                  <a:latin typeface="DM Sans Bold"/>
                  <a:ea typeface="DM Sans Bold"/>
                  <a:cs typeface="DM Sans Bold"/>
                  <a:sym typeface="DM Sans Bold"/>
                  <a:hlinkClick r:id="rId2" tooltip="https://cran.r-project.org"/>
                </a:rPr>
                <a:t>CRAN</a:t>
              </a:r>
            </a:p>
            <a:p>
              <a:pPr algn="l">
                <a:lnSpc>
                  <a:spcPts val="3923"/>
                </a:lnSpc>
              </a:pPr>
              <a:r>
                <a:rPr lang="en-US" b="true" sz="2802" i="true" u="sng">
                  <a:solidFill>
                    <a:srgbClr val="FE6D73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(</a:t>
              </a:r>
              <a:r>
                <a:rPr lang="en-US" b="true" sz="2802" i="true">
                  <a:solidFill>
                    <a:srgbClr val="FE6D73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COMPREHENSIVE R ARCHIVE NETWORK)</a:t>
              </a:r>
              <a:r>
                <a:rPr lang="en-US" sz="2802">
                  <a:solidFill>
                    <a:srgbClr val="FE6D73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828800" y="5115675"/>
            <a:ext cx="10734071" cy="1475373"/>
            <a:chOff x="0" y="0"/>
            <a:chExt cx="14312095" cy="196716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967164" cy="196716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82448"/>
              <a:ext cx="1967164" cy="1107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348164" y="174380"/>
              <a:ext cx="11963932" cy="1551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3399">
                  <a:solidFill>
                    <a:srgbClr val="48CFAE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НАЖИМАЕМ НА ССЫЛКУ СКАЧИВАНИЯ ИСХОДЯ ИЗ НАШЕЙ ОС: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036573" y="5953982"/>
            <a:ext cx="3251427" cy="4335236"/>
            <a:chOff x="0" y="0"/>
            <a:chExt cx="4335236" cy="578031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890157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890157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true" rot="5400000">
              <a:off x="2890157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445079" y="0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445079" y="1445079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5400000">
              <a:off x="0" y="2890157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true" flipV="true" rot="-10800000">
              <a:off x="0" y="4335236"/>
              <a:ext cx="1445079" cy="1445079"/>
            </a:xfrm>
            <a:custGeom>
              <a:avLst/>
              <a:gdLst/>
              <a:ahLst/>
              <a:cxnLst/>
              <a:rect r="r" b="b" t="t" l="l"/>
              <a:pathLst>
                <a:path h="1445079" w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828800" y="6767054"/>
            <a:ext cx="12907828" cy="3064294"/>
          </a:xfrm>
          <a:custGeom>
            <a:avLst/>
            <a:gdLst/>
            <a:ahLst/>
            <a:cxnLst/>
            <a:rect r="r" b="b" t="t" l="l"/>
            <a:pathLst>
              <a:path h="3064294" w="12907828">
                <a:moveTo>
                  <a:pt x="0" y="0"/>
                </a:moveTo>
                <a:lnTo>
                  <a:pt x="12907828" y="0"/>
                </a:lnTo>
                <a:lnTo>
                  <a:pt x="12907828" y="3064294"/>
                </a:lnTo>
                <a:lnTo>
                  <a:pt x="0" y="3064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10959" b="-1658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true" rot="0">
            <a:off x="13943239" y="9193666"/>
            <a:ext cx="1095552" cy="1095552"/>
          </a:xfrm>
          <a:custGeom>
            <a:avLst/>
            <a:gdLst/>
            <a:ahLst/>
            <a:cxnLst/>
            <a:rect r="r" b="b" t="t" l="l"/>
            <a:pathLst>
              <a:path h="1095552" w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952764" y="8121600"/>
            <a:ext cx="1083809" cy="1083809"/>
          </a:xfrm>
          <a:custGeom>
            <a:avLst/>
            <a:gdLst/>
            <a:ahLst/>
            <a:cxnLst/>
            <a:rect r="r" b="b" t="t" l="l"/>
            <a:pathLst>
              <a:path h="1083809" w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1815033" y="1721736"/>
            <a:ext cx="149567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28800" y="1243138"/>
            <a:ext cx="5454161" cy="84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b="true" sz="560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ГДЕ ВЗЯТЬ 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DAGSuCtX3uo</dc:identifier>
  <dcterms:modified xsi:type="dcterms:W3CDTF">2011-08-01T06:04:30Z</dcterms:modified>
  <cp:revision>1</cp:revision>
  <dc:title>Введение в R и Rstudio</dc:title>
</cp:coreProperties>
</file>