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97" r:id="rId3"/>
    <p:sldId id="261" r:id="rId4"/>
    <p:sldId id="259" r:id="rId5"/>
    <p:sldId id="298" r:id="rId6"/>
    <p:sldId id="257" r:id="rId7"/>
    <p:sldId id="299" r:id="rId8"/>
    <p:sldId id="300" r:id="rId9"/>
    <p:sldId id="302" r:id="rId10"/>
    <p:sldId id="258" r:id="rId11"/>
    <p:sldId id="265" r:id="rId12"/>
    <p:sldId id="303" r:id="rId13"/>
    <p:sldId id="304" r:id="rId14"/>
    <p:sldId id="305" r:id="rId15"/>
    <p:sldId id="306" r:id="rId16"/>
    <p:sldId id="293" r:id="rId17"/>
    <p:sldId id="272" r:id="rId18"/>
  </p:sldIdLst>
  <p:sldSz cx="18288000" cy="10287000"/>
  <p:notesSz cx="6858000" cy="9144000"/>
  <p:embeddedFontLst>
    <p:embeddedFont>
      <p:font typeface="Cambria Math" panose="02040503050406030204" pitchFamily="18" charset="0"/>
      <p:regular r:id="rId19"/>
    </p:embeddedFont>
    <p:embeddedFont>
      <p:font typeface="DM Sans" pitchFamily="2" charset="0"/>
      <p:regular r:id="rId20"/>
      <p:bold r:id="rId21"/>
      <p:italic r:id="rId22"/>
      <p:boldItalic r:id="rId23"/>
    </p:embeddedFont>
    <p:embeddedFont>
      <p:font typeface="DM Sans Bold" charset="0"/>
      <p:regular r:id="rId24"/>
    </p:embeddedFont>
    <p:embeddedFont>
      <p:font typeface="DM Sans Bold Italics" panose="020B0604020202020204" charset="0"/>
      <p:regular r:id="rId25"/>
    </p:embeddedFont>
    <p:embeddedFont>
      <p:font typeface="IBM Plex Sans Bold" panose="020B0604020202020204" charset="0"/>
      <p:regular r:id="rId26"/>
    </p:embeddedFont>
    <p:embeddedFont>
      <p:font typeface="Kollektif 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7" d="100"/>
          <a:sy n="67" d="100"/>
        </p:scale>
        <p:origin x="15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6C98BC-7260-417D-9200-DB3C0BB4D45F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38754FC-F829-4FF4-93D7-9E39095B7DF6}">
      <dgm:prSet phldrT="[Text]"/>
      <dgm:spPr/>
      <dgm:t>
        <a:bodyPr/>
        <a:lstStyle/>
        <a:p>
          <a:r>
            <a:rPr lang="ru-RU" dirty="0"/>
            <a:t>Оценки</a:t>
          </a:r>
          <a:endParaRPr lang="en-US" dirty="0"/>
        </a:p>
      </dgm:t>
    </dgm:pt>
    <dgm:pt modelId="{901F09E7-6F03-4135-AE9C-D8FEFAEB3FE7}" type="parTrans" cxnId="{C0DA0FC4-A1FC-42C9-9A4D-55AFC0F65623}">
      <dgm:prSet/>
      <dgm:spPr/>
      <dgm:t>
        <a:bodyPr/>
        <a:lstStyle/>
        <a:p>
          <a:endParaRPr lang="en-US"/>
        </a:p>
      </dgm:t>
    </dgm:pt>
    <dgm:pt modelId="{8A9550FB-2CD3-4242-89A9-16FCBB8C24A9}" type="sibTrans" cxnId="{C0DA0FC4-A1FC-42C9-9A4D-55AFC0F65623}">
      <dgm:prSet/>
      <dgm:spPr/>
      <dgm:t>
        <a:bodyPr/>
        <a:lstStyle/>
        <a:p>
          <a:endParaRPr lang="en-US"/>
        </a:p>
      </dgm:t>
    </dgm:pt>
    <dgm:pt modelId="{A0796154-D5F2-4361-817F-3A18B4055B6C}">
      <dgm:prSet phldrT="[Text]"/>
      <dgm:spPr/>
      <dgm:t>
        <a:bodyPr/>
        <a:lstStyle/>
        <a:p>
          <a:r>
            <a:rPr lang="ru-RU" dirty="0"/>
            <a:t>питание</a:t>
          </a:r>
          <a:endParaRPr lang="en-US" dirty="0"/>
        </a:p>
      </dgm:t>
    </dgm:pt>
    <dgm:pt modelId="{06B2EDE9-3C4D-4F97-AEE3-1775491A3909}" type="parTrans" cxnId="{3BB66310-5D60-4740-A8AF-BDC86F2DBA06}">
      <dgm:prSet/>
      <dgm:spPr/>
      <dgm:t>
        <a:bodyPr/>
        <a:lstStyle/>
        <a:p>
          <a:endParaRPr lang="en-US"/>
        </a:p>
      </dgm:t>
    </dgm:pt>
    <dgm:pt modelId="{DD70B7DB-B5DA-477F-8E20-5E37662676C4}" type="sibTrans" cxnId="{3BB66310-5D60-4740-A8AF-BDC86F2DBA06}">
      <dgm:prSet/>
      <dgm:spPr/>
      <dgm:t>
        <a:bodyPr/>
        <a:lstStyle/>
        <a:p>
          <a:endParaRPr lang="en-US"/>
        </a:p>
      </dgm:t>
    </dgm:pt>
    <dgm:pt modelId="{9CC033B5-7BA4-43CA-A942-35E3FD3B92F8}">
      <dgm:prSet phldrT="[Text]"/>
      <dgm:spPr/>
      <dgm:t>
        <a:bodyPr/>
        <a:lstStyle/>
        <a:p>
          <a:r>
            <a:rPr lang="ru-RU" dirty="0"/>
            <a:t>мотивация</a:t>
          </a:r>
          <a:endParaRPr lang="en-US" dirty="0"/>
        </a:p>
      </dgm:t>
    </dgm:pt>
    <dgm:pt modelId="{B5C696D7-B963-43AA-99E6-139EAB2610D2}" type="parTrans" cxnId="{17A01199-311F-4D80-AE19-DA9FA6572E68}">
      <dgm:prSet/>
      <dgm:spPr/>
      <dgm:t>
        <a:bodyPr/>
        <a:lstStyle/>
        <a:p>
          <a:endParaRPr lang="en-US"/>
        </a:p>
      </dgm:t>
    </dgm:pt>
    <dgm:pt modelId="{B7067E7E-132A-4C52-911C-73D730D8064B}" type="sibTrans" cxnId="{17A01199-311F-4D80-AE19-DA9FA6572E68}">
      <dgm:prSet/>
      <dgm:spPr/>
      <dgm:t>
        <a:bodyPr/>
        <a:lstStyle/>
        <a:p>
          <a:endParaRPr lang="en-US"/>
        </a:p>
      </dgm:t>
    </dgm:pt>
    <dgm:pt modelId="{66164982-D8EF-445F-A618-0A74ABE7FF76}">
      <dgm:prSet phldrT="[Text]"/>
      <dgm:spPr/>
      <dgm:t>
        <a:bodyPr/>
        <a:lstStyle/>
        <a:p>
          <a:r>
            <a:rPr lang="ru-RU" dirty="0"/>
            <a:t>чтение</a:t>
          </a:r>
          <a:endParaRPr lang="en-US" dirty="0"/>
        </a:p>
      </dgm:t>
    </dgm:pt>
    <dgm:pt modelId="{500E3865-7794-4E0F-8283-D0E4FEC055D2}" type="parTrans" cxnId="{D5C250F4-E7BE-4ED3-836F-D524E58C8990}">
      <dgm:prSet/>
      <dgm:spPr/>
      <dgm:t>
        <a:bodyPr/>
        <a:lstStyle/>
        <a:p>
          <a:endParaRPr lang="en-US"/>
        </a:p>
      </dgm:t>
    </dgm:pt>
    <dgm:pt modelId="{D68CAB60-3412-4844-BD7A-CDF2CF88BFA2}" type="sibTrans" cxnId="{D5C250F4-E7BE-4ED3-836F-D524E58C8990}">
      <dgm:prSet/>
      <dgm:spPr/>
      <dgm:t>
        <a:bodyPr/>
        <a:lstStyle/>
        <a:p>
          <a:endParaRPr lang="en-US"/>
        </a:p>
      </dgm:t>
    </dgm:pt>
    <dgm:pt modelId="{D664E667-FE6F-4F67-8D36-79589E921816}">
      <dgm:prSet phldrT="[Text]"/>
      <dgm:spPr/>
      <dgm:t>
        <a:bodyPr/>
        <a:lstStyle/>
        <a:p>
          <a:r>
            <a:rPr lang="ru-RU" dirty="0"/>
            <a:t>сон</a:t>
          </a:r>
          <a:endParaRPr lang="en-US" dirty="0"/>
        </a:p>
      </dgm:t>
    </dgm:pt>
    <dgm:pt modelId="{0528D7EB-7841-4AA1-8F4B-7AF6231604C4}" type="parTrans" cxnId="{2F538A43-C876-4145-BAA6-C28BDD49D32F}">
      <dgm:prSet/>
      <dgm:spPr/>
      <dgm:t>
        <a:bodyPr/>
        <a:lstStyle/>
        <a:p>
          <a:endParaRPr lang="en-US"/>
        </a:p>
      </dgm:t>
    </dgm:pt>
    <dgm:pt modelId="{E8FED89A-8100-4A71-843D-85AE75921C7A}" type="sibTrans" cxnId="{2F538A43-C876-4145-BAA6-C28BDD49D32F}">
      <dgm:prSet/>
      <dgm:spPr/>
      <dgm:t>
        <a:bodyPr/>
        <a:lstStyle/>
        <a:p>
          <a:endParaRPr lang="en-US"/>
        </a:p>
      </dgm:t>
    </dgm:pt>
    <dgm:pt modelId="{E40D7A61-B2A2-400C-9605-D1300B661C6B}" type="pres">
      <dgm:prSet presAssocID="{2B6C98BC-7260-417D-9200-DB3C0BB4D45F}" presName="Name0" presStyleCnt="0">
        <dgm:presLayoutVars>
          <dgm:chMax val="1"/>
          <dgm:dir val="rev"/>
          <dgm:animLvl val="ctr"/>
          <dgm:resizeHandles val="exact"/>
        </dgm:presLayoutVars>
      </dgm:prSet>
      <dgm:spPr/>
    </dgm:pt>
    <dgm:pt modelId="{3463A658-BC58-4FBB-88C0-FD854FF232BF}" type="pres">
      <dgm:prSet presAssocID="{A38754FC-F829-4FF4-93D7-9E39095B7DF6}" presName="centerShape" presStyleLbl="node0" presStyleIdx="0" presStyleCnt="1" custScaleX="135488" custScaleY="135488"/>
      <dgm:spPr/>
    </dgm:pt>
    <dgm:pt modelId="{90F70507-FC80-47C7-B076-51B05DE3FD41}" type="pres">
      <dgm:prSet presAssocID="{06B2EDE9-3C4D-4F97-AEE3-1775491A3909}" presName="parTrans" presStyleLbl="sibTrans2D1" presStyleIdx="0" presStyleCnt="4" custFlipVert="1" custFlipHor="0"/>
      <dgm:spPr/>
    </dgm:pt>
    <dgm:pt modelId="{F75CCC02-49A5-4F99-B7A3-621112650D08}" type="pres">
      <dgm:prSet presAssocID="{06B2EDE9-3C4D-4F97-AEE3-1775491A3909}" presName="connectorText" presStyleLbl="sibTrans2D1" presStyleIdx="0" presStyleCnt="4"/>
      <dgm:spPr/>
    </dgm:pt>
    <dgm:pt modelId="{2F40E84E-C278-4C3E-8F71-4AE46EC7FCC8}" type="pres">
      <dgm:prSet presAssocID="{A0796154-D5F2-4361-817F-3A18B4055B6C}" presName="node" presStyleLbl="node1" presStyleIdx="0" presStyleCnt="4">
        <dgm:presLayoutVars>
          <dgm:bulletEnabled val="1"/>
        </dgm:presLayoutVars>
      </dgm:prSet>
      <dgm:spPr/>
    </dgm:pt>
    <dgm:pt modelId="{9220598A-146A-4E8A-901D-68137E234C1C}" type="pres">
      <dgm:prSet presAssocID="{B5C696D7-B963-43AA-99E6-139EAB2610D2}" presName="parTrans" presStyleLbl="sibTrans2D1" presStyleIdx="1" presStyleCnt="4" custFlipHor="1"/>
      <dgm:spPr/>
    </dgm:pt>
    <dgm:pt modelId="{20BB00B2-8E8E-4912-A0F9-AAA3B83F88D9}" type="pres">
      <dgm:prSet presAssocID="{B5C696D7-B963-43AA-99E6-139EAB2610D2}" presName="connectorText" presStyleLbl="sibTrans2D1" presStyleIdx="1" presStyleCnt="4"/>
      <dgm:spPr/>
    </dgm:pt>
    <dgm:pt modelId="{ED7692CB-8D08-4D1B-9DD5-0D7254B56724}" type="pres">
      <dgm:prSet presAssocID="{9CC033B5-7BA4-43CA-A942-35E3FD3B92F8}" presName="node" presStyleLbl="node1" presStyleIdx="1" presStyleCnt="4" custRadScaleRad="127052" custRadScaleInc="-475">
        <dgm:presLayoutVars>
          <dgm:bulletEnabled val="1"/>
        </dgm:presLayoutVars>
      </dgm:prSet>
      <dgm:spPr/>
    </dgm:pt>
    <dgm:pt modelId="{5ECAEF84-7249-4B65-B820-78361239E682}" type="pres">
      <dgm:prSet presAssocID="{500E3865-7794-4E0F-8283-D0E4FEC055D2}" presName="parTrans" presStyleLbl="sibTrans2D1" presStyleIdx="2" presStyleCnt="4" custFlipVert="1"/>
      <dgm:spPr/>
    </dgm:pt>
    <dgm:pt modelId="{883A4F43-3724-48B9-BC6F-A921C12836ED}" type="pres">
      <dgm:prSet presAssocID="{500E3865-7794-4E0F-8283-D0E4FEC055D2}" presName="connectorText" presStyleLbl="sibTrans2D1" presStyleIdx="2" presStyleCnt="4"/>
      <dgm:spPr/>
    </dgm:pt>
    <dgm:pt modelId="{95D95CB7-59FC-4021-9BAE-5DE5DA8583EF}" type="pres">
      <dgm:prSet presAssocID="{66164982-D8EF-445F-A618-0A74ABE7FF76}" presName="node" presStyleLbl="node1" presStyleIdx="2" presStyleCnt="4">
        <dgm:presLayoutVars>
          <dgm:bulletEnabled val="1"/>
        </dgm:presLayoutVars>
      </dgm:prSet>
      <dgm:spPr/>
    </dgm:pt>
    <dgm:pt modelId="{AD582AA1-491E-43BA-8F49-CDC27497DB04}" type="pres">
      <dgm:prSet presAssocID="{0528D7EB-7841-4AA1-8F4B-7AF6231604C4}" presName="parTrans" presStyleLbl="sibTrans2D1" presStyleIdx="3" presStyleCnt="4" custFlipHor="1"/>
      <dgm:spPr/>
    </dgm:pt>
    <dgm:pt modelId="{339C3FB8-9500-403F-89BE-8FC7CB91451E}" type="pres">
      <dgm:prSet presAssocID="{0528D7EB-7841-4AA1-8F4B-7AF6231604C4}" presName="connectorText" presStyleLbl="sibTrans2D1" presStyleIdx="3" presStyleCnt="4"/>
      <dgm:spPr/>
    </dgm:pt>
    <dgm:pt modelId="{C084323F-94AD-49AF-B8D6-2C6B16AA761E}" type="pres">
      <dgm:prSet presAssocID="{D664E667-FE6F-4F67-8D36-79589E921816}" presName="node" presStyleLbl="node1" presStyleIdx="3" presStyleCnt="4" custRadScaleRad="127052" custRadScaleInc="475">
        <dgm:presLayoutVars>
          <dgm:bulletEnabled val="1"/>
        </dgm:presLayoutVars>
      </dgm:prSet>
      <dgm:spPr/>
    </dgm:pt>
  </dgm:ptLst>
  <dgm:cxnLst>
    <dgm:cxn modelId="{23B2F305-28EE-4239-A4FC-C8D4FC18DB48}" type="presOf" srcId="{0528D7EB-7841-4AA1-8F4B-7AF6231604C4}" destId="{339C3FB8-9500-403F-89BE-8FC7CB91451E}" srcOrd="1" destOrd="0" presId="urn:microsoft.com/office/officeart/2005/8/layout/radial5"/>
    <dgm:cxn modelId="{B0811D0A-4644-496C-BC3E-526968A5D9D4}" type="presOf" srcId="{A38754FC-F829-4FF4-93D7-9E39095B7DF6}" destId="{3463A658-BC58-4FBB-88C0-FD854FF232BF}" srcOrd="0" destOrd="0" presId="urn:microsoft.com/office/officeart/2005/8/layout/radial5"/>
    <dgm:cxn modelId="{3BB66310-5D60-4740-A8AF-BDC86F2DBA06}" srcId="{A38754FC-F829-4FF4-93D7-9E39095B7DF6}" destId="{A0796154-D5F2-4361-817F-3A18B4055B6C}" srcOrd="0" destOrd="0" parTransId="{06B2EDE9-3C4D-4F97-AEE3-1775491A3909}" sibTransId="{DD70B7DB-B5DA-477F-8E20-5E37662676C4}"/>
    <dgm:cxn modelId="{E09DA827-ACAD-4BF1-86C8-28C233547DE8}" type="presOf" srcId="{06B2EDE9-3C4D-4F97-AEE3-1775491A3909}" destId="{90F70507-FC80-47C7-B076-51B05DE3FD41}" srcOrd="0" destOrd="0" presId="urn:microsoft.com/office/officeart/2005/8/layout/radial5"/>
    <dgm:cxn modelId="{02D1A329-5302-4D8D-8056-3EFA23F3B54E}" type="presOf" srcId="{500E3865-7794-4E0F-8283-D0E4FEC055D2}" destId="{5ECAEF84-7249-4B65-B820-78361239E682}" srcOrd="0" destOrd="0" presId="urn:microsoft.com/office/officeart/2005/8/layout/radial5"/>
    <dgm:cxn modelId="{212DD45D-BD3E-456B-AB23-D7C7E432C45F}" type="presOf" srcId="{A0796154-D5F2-4361-817F-3A18B4055B6C}" destId="{2F40E84E-C278-4C3E-8F71-4AE46EC7FCC8}" srcOrd="0" destOrd="0" presId="urn:microsoft.com/office/officeart/2005/8/layout/radial5"/>
    <dgm:cxn modelId="{2F538A43-C876-4145-BAA6-C28BDD49D32F}" srcId="{A38754FC-F829-4FF4-93D7-9E39095B7DF6}" destId="{D664E667-FE6F-4F67-8D36-79589E921816}" srcOrd="3" destOrd="0" parTransId="{0528D7EB-7841-4AA1-8F4B-7AF6231604C4}" sibTransId="{E8FED89A-8100-4A71-843D-85AE75921C7A}"/>
    <dgm:cxn modelId="{C835BC7F-60B0-4927-9658-C0534F26FE94}" type="presOf" srcId="{2B6C98BC-7260-417D-9200-DB3C0BB4D45F}" destId="{E40D7A61-B2A2-400C-9605-D1300B661C6B}" srcOrd="0" destOrd="0" presId="urn:microsoft.com/office/officeart/2005/8/layout/radial5"/>
    <dgm:cxn modelId="{17A01199-311F-4D80-AE19-DA9FA6572E68}" srcId="{A38754FC-F829-4FF4-93D7-9E39095B7DF6}" destId="{9CC033B5-7BA4-43CA-A942-35E3FD3B92F8}" srcOrd="1" destOrd="0" parTransId="{B5C696D7-B963-43AA-99E6-139EAB2610D2}" sibTransId="{B7067E7E-132A-4C52-911C-73D730D8064B}"/>
    <dgm:cxn modelId="{1B24A799-9CF0-4AD6-8230-DC0CA6D97F8A}" type="presOf" srcId="{B5C696D7-B963-43AA-99E6-139EAB2610D2}" destId="{9220598A-146A-4E8A-901D-68137E234C1C}" srcOrd="0" destOrd="0" presId="urn:microsoft.com/office/officeart/2005/8/layout/radial5"/>
    <dgm:cxn modelId="{07AC0CA6-CEB3-4748-9E71-3AE88F967CD7}" type="presOf" srcId="{66164982-D8EF-445F-A618-0A74ABE7FF76}" destId="{95D95CB7-59FC-4021-9BAE-5DE5DA8583EF}" srcOrd="0" destOrd="0" presId="urn:microsoft.com/office/officeart/2005/8/layout/radial5"/>
    <dgm:cxn modelId="{D36C43A6-5C9A-4EB1-A2DE-B6A3DDA97AF8}" type="presOf" srcId="{9CC033B5-7BA4-43CA-A942-35E3FD3B92F8}" destId="{ED7692CB-8D08-4D1B-9DD5-0D7254B56724}" srcOrd="0" destOrd="0" presId="urn:microsoft.com/office/officeart/2005/8/layout/radial5"/>
    <dgm:cxn modelId="{D509F9B5-E2D4-4ABE-BDBD-647B3723B1EA}" type="presOf" srcId="{06B2EDE9-3C4D-4F97-AEE3-1775491A3909}" destId="{F75CCC02-49A5-4F99-B7A3-621112650D08}" srcOrd="1" destOrd="0" presId="urn:microsoft.com/office/officeart/2005/8/layout/radial5"/>
    <dgm:cxn modelId="{06DAD6C0-DCCF-4387-890F-6744E8E26BFF}" type="presOf" srcId="{0528D7EB-7841-4AA1-8F4B-7AF6231604C4}" destId="{AD582AA1-491E-43BA-8F49-CDC27497DB04}" srcOrd="0" destOrd="0" presId="urn:microsoft.com/office/officeart/2005/8/layout/radial5"/>
    <dgm:cxn modelId="{C0DA0FC4-A1FC-42C9-9A4D-55AFC0F65623}" srcId="{2B6C98BC-7260-417D-9200-DB3C0BB4D45F}" destId="{A38754FC-F829-4FF4-93D7-9E39095B7DF6}" srcOrd="0" destOrd="0" parTransId="{901F09E7-6F03-4135-AE9C-D8FEFAEB3FE7}" sibTransId="{8A9550FB-2CD3-4242-89A9-16FCBB8C24A9}"/>
    <dgm:cxn modelId="{B7EB48CD-738F-46C1-84AF-7F2C59F5BCEB}" type="presOf" srcId="{B5C696D7-B963-43AA-99E6-139EAB2610D2}" destId="{20BB00B2-8E8E-4912-A0F9-AAA3B83F88D9}" srcOrd="1" destOrd="0" presId="urn:microsoft.com/office/officeart/2005/8/layout/radial5"/>
    <dgm:cxn modelId="{94E725D8-913B-4174-A95B-758920616C30}" type="presOf" srcId="{D664E667-FE6F-4F67-8D36-79589E921816}" destId="{C084323F-94AD-49AF-B8D6-2C6B16AA761E}" srcOrd="0" destOrd="0" presId="urn:microsoft.com/office/officeart/2005/8/layout/radial5"/>
    <dgm:cxn modelId="{D5C250F4-E7BE-4ED3-836F-D524E58C8990}" srcId="{A38754FC-F829-4FF4-93D7-9E39095B7DF6}" destId="{66164982-D8EF-445F-A618-0A74ABE7FF76}" srcOrd="2" destOrd="0" parTransId="{500E3865-7794-4E0F-8283-D0E4FEC055D2}" sibTransId="{D68CAB60-3412-4844-BD7A-CDF2CF88BFA2}"/>
    <dgm:cxn modelId="{A3E21FF5-2973-4192-86F8-58B74D6A0FB2}" type="presOf" srcId="{500E3865-7794-4E0F-8283-D0E4FEC055D2}" destId="{883A4F43-3724-48B9-BC6F-A921C12836ED}" srcOrd="1" destOrd="0" presId="urn:microsoft.com/office/officeart/2005/8/layout/radial5"/>
    <dgm:cxn modelId="{E94A6F21-FF9F-4C2A-8F0B-F911BC7714C4}" type="presParOf" srcId="{E40D7A61-B2A2-400C-9605-D1300B661C6B}" destId="{3463A658-BC58-4FBB-88C0-FD854FF232BF}" srcOrd="0" destOrd="0" presId="urn:microsoft.com/office/officeart/2005/8/layout/radial5"/>
    <dgm:cxn modelId="{7F355959-2785-4C0F-859A-2286D2882F95}" type="presParOf" srcId="{E40D7A61-B2A2-400C-9605-D1300B661C6B}" destId="{90F70507-FC80-47C7-B076-51B05DE3FD41}" srcOrd="1" destOrd="0" presId="urn:microsoft.com/office/officeart/2005/8/layout/radial5"/>
    <dgm:cxn modelId="{8B393575-469A-486C-B3AE-31D11A025EAA}" type="presParOf" srcId="{90F70507-FC80-47C7-B076-51B05DE3FD41}" destId="{F75CCC02-49A5-4F99-B7A3-621112650D08}" srcOrd="0" destOrd="0" presId="urn:microsoft.com/office/officeart/2005/8/layout/radial5"/>
    <dgm:cxn modelId="{829097C9-0016-4703-A4C5-D29BB55F539A}" type="presParOf" srcId="{E40D7A61-B2A2-400C-9605-D1300B661C6B}" destId="{2F40E84E-C278-4C3E-8F71-4AE46EC7FCC8}" srcOrd="2" destOrd="0" presId="urn:microsoft.com/office/officeart/2005/8/layout/radial5"/>
    <dgm:cxn modelId="{12E0C9DF-FE22-4378-8D84-535FCC4B4F8D}" type="presParOf" srcId="{E40D7A61-B2A2-400C-9605-D1300B661C6B}" destId="{9220598A-146A-4E8A-901D-68137E234C1C}" srcOrd="3" destOrd="0" presId="urn:microsoft.com/office/officeart/2005/8/layout/radial5"/>
    <dgm:cxn modelId="{4AD41D0A-F43C-4C43-9CA2-86F300BAA351}" type="presParOf" srcId="{9220598A-146A-4E8A-901D-68137E234C1C}" destId="{20BB00B2-8E8E-4912-A0F9-AAA3B83F88D9}" srcOrd="0" destOrd="0" presId="urn:microsoft.com/office/officeart/2005/8/layout/radial5"/>
    <dgm:cxn modelId="{6502849F-0396-4D9E-9BA4-A6EE0C7B74AC}" type="presParOf" srcId="{E40D7A61-B2A2-400C-9605-D1300B661C6B}" destId="{ED7692CB-8D08-4D1B-9DD5-0D7254B56724}" srcOrd="4" destOrd="0" presId="urn:microsoft.com/office/officeart/2005/8/layout/radial5"/>
    <dgm:cxn modelId="{A6862872-B43B-4395-932D-BC0159AD899B}" type="presParOf" srcId="{E40D7A61-B2A2-400C-9605-D1300B661C6B}" destId="{5ECAEF84-7249-4B65-B820-78361239E682}" srcOrd="5" destOrd="0" presId="urn:microsoft.com/office/officeart/2005/8/layout/radial5"/>
    <dgm:cxn modelId="{98CF5125-CDBC-4446-A2F2-ADFE6A03DDA0}" type="presParOf" srcId="{5ECAEF84-7249-4B65-B820-78361239E682}" destId="{883A4F43-3724-48B9-BC6F-A921C12836ED}" srcOrd="0" destOrd="0" presId="urn:microsoft.com/office/officeart/2005/8/layout/radial5"/>
    <dgm:cxn modelId="{24705885-D18E-4223-85D6-AB89624EC623}" type="presParOf" srcId="{E40D7A61-B2A2-400C-9605-D1300B661C6B}" destId="{95D95CB7-59FC-4021-9BAE-5DE5DA8583EF}" srcOrd="6" destOrd="0" presId="urn:microsoft.com/office/officeart/2005/8/layout/radial5"/>
    <dgm:cxn modelId="{F320E46A-F8E1-4AFF-B498-A7ED87D32EB0}" type="presParOf" srcId="{E40D7A61-B2A2-400C-9605-D1300B661C6B}" destId="{AD582AA1-491E-43BA-8F49-CDC27497DB04}" srcOrd="7" destOrd="0" presId="urn:microsoft.com/office/officeart/2005/8/layout/radial5"/>
    <dgm:cxn modelId="{A7D0D7ED-D5F6-48B0-B0E0-D47A7305CD37}" type="presParOf" srcId="{AD582AA1-491E-43BA-8F49-CDC27497DB04}" destId="{339C3FB8-9500-403F-89BE-8FC7CB91451E}" srcOrd="0" destOrd="0" presId="urn:microsoft.com/office/officeart/2005/8/layout/radial5"/>
    <dgm:cxn modelId="{D00E19DF-20FB-4B13-9E07-D993D9EED164}" type="presParOf" srcId="{E40D7A61-B2A2-400C-9605-D1300B661C6B}" destId="{C084323F-94AD-49AF-B8D6-2C6B16AA761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3A658-BC58-4FBB-88C0-FD854FF232BF}">
      <dsp:nvSpPr>
        <dsp:cNvPr id="0" name=""/>
        <dsp:cNvSpPr/>
      </dsp:nvSpPr>
      <dsp:spPr>
        <a:xfrm>
          <a:off x="4648194" y="2616194"/>
          <a:ext cx="2895611" cy="28956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500" kern="1200" dirty="0"/>
            <a:t>Оценки</a:t>
          </a:r>
          <a:endParaRPr lang="en-US" sz="4500" kern="1200" dirty="0"/>
        </a:p>
      </dsp:txBody>
      <dsp:txXfrm>
        <a:off x="5072246" y="3040246"/>
        <a:ext cx="2047507" cy="2047507"/>
      </dsp:txXfrm>
    </dsp:sp>
    <dsp:sp modelId="{90F70507-FC80-47C7-B076-51B05DE3FD41}">
      <dsp:nvSpPr>
        <dsp:cNvPr id="0" name=""/>
        <dsp:cNvSpPr/>
      </dsp:nvSpPr>
      <dsp:spPr>
        <a:xfrm rot="5400000" flipV="1">
          <a:off x="5970247" y="2022724"/>
          <a:ext cx="251504" cy="7266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6007973" y="2130327"/>
        <a:ext cx="176053" cy="435982"/>
      </dsp:txXfrm>
    </dsp:sp>
    <dsp:sp modelId="{2F40E84E-C278-4C3E-8F71-4AE46EC7FCC8}">
      <dsp:nvSpPr>
        <dsp:cNvPr id="0" name=""/>
        <dsp:cNvSpPr/>
      </dsp:nvSpPr>
      <dsp:spPr>
        <a:xfrm>
          <a:off x="5027414" y="4486"/>
          <a:ext cx="2137171" cy="213717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питание</a:t>
          </a:r>
          <a:endParaRPr lang="en-US" sz="2400" kern="1200" dirty="0"/>
        </a:p>
      </dsp:txBody>
      <dsp:txXfrm>
        <a:off x="5340395" y="317467"/>
        <a:ext cx="1511209" cy="1511209"/>
      </dsp:txXfrm>
    </dsp:sp>
    <dsp:sp modelId="{9220598A-146A-4E8A-901D-68137E234C1C}">
      <dsp:nvSpPr>
        <dsp:cNvPr id="0" name=""/>
        <dsp:cNvSpPr/>
      </dsp:nvSpPr>
      <dsp:spPr>
        <a:xfrm rot="10812825" flipH="1">
          <a:off x="3685477" y="3708404"/>
          <a:ext cx="680330" cy="7266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3685478" y="3853351"/>
        <a:ext cx="476231" cy="435982"/>
      </dsp:txXfrm>
    </dsp:sp>
    <dsp:sp modelId="{ED7692CB-8D08-4D1B-9DD5-0D7254B56724}">
      <dsp:nvSpPr>
        <dsp:cNvPr id="0" name=""/>
        <dsp:cNvSpPr/>
      </dsp:nvSpPr>
      <dsp:spPr>
        <a:xfrm>
          <a:off x="1227406" y="3009590"/>
          <a:ext cx="2137171" cy="2137171"/>
        </a:xfrm>
        <a:prstGeom prst="ellips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мотивация</a:t>
          </a:r>
          <a:endParaRPr lang="en-US" sz="2400" kern="1200" dirty="0"/>
        </a:p>
      </dsp:txBody>
      <dsp:txXfrm>
        <a:off x="1540387" y="3322571"/>
        <a:ext cx="1511209" cy="1511209"/>
      </dsp:txXfrm>
    </dsp:sp>
    <dsp:sp modelId="{5ECAEF84-7249-4B65-B820-78361239E682}">
      <dsp:nvSpPr>
        <dsp:cNvPr id="0" name=""/>
        <dsp:cNvSpPr/>
      </dsp:nvSpPr>
      <dsp:spPr>
        <a:xfrm rot="16200000" flipV="1">
          <a:off x="5970247" y="5378636"/>
          <a:ext cx="251504" cy="7266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10800000">
        <a:off x="6007973" y="5561690"/>
        <a:ext cx="176053" cy="435982"/>
      </dsp:txXfrm>
    </dsp:sp>
    <dsp:sp modelId="{95D95CB7-59FC-4021-9BAE-5DE5DA8583EF}">
      <dsp:nvSpPr>
        <dsp:cNvPr id="0" name=""/>
        <dsp:cNvSpPr/>
      </dsp:nvSpPr>
      <dsp:spPr>
        <a:xfrm>
          <a:off x="5027414" y="5986341"/>
          <a:ext cx="2137171" cy="2137171"/>
        </a:xfrm>
        <a:prstGeom prst="ellips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чтение</a:t>
          </a:r>
          <a:endParaRPr lang="en-US" sz="2400" kern="1200" dirty="0"/>
        </a:p>
      </dsp:txBody>
      <dsp:txXfrm>
        <a:off x="5340395" y="6299322"/>
        <a:ext cx="1511209" cy="1511209"/>
      </dsp:txXfrm>
    </dsp:sp>
    <dsp:sp modelId="{AD582AA1-491E-43BA-8F49-CDC27497DB04}">
      <dsp:nvSpPr>
        <dsp:cNvPr id="0" name=""/>
        <dsp:cNvSpPr/>
      </dsp:nvSpPr>
      <dsp:spPr>
        <a:xfrm rot="21587175" flipH="1">
          <a:off x="7826192" y="3708404"/>
          <a:ext cx="680330" cy="7266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030290" y="3853351"/>
        <a:ext cx="476231" cy="435982"/>
      </dsp:txXfrm>
    </dsp:sp>
    <dsp:sp modelId="{C084323F-94AD-49AF-B8D6-2C6B16AA761E}">
      <dsp:nvSpPr>
        <dsp:cNvPr id="0" name=""/>
        <dsp:cNvSpPr/>
      </dsp:nvSpPr>
      <dsp:spPr>
        <a:xfrm>
          <a:off x="8827421" y="3009590"/>
          <a:ext cx="2137171" cy="2137171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сон</a:t>
          </a:r>
          <a:endParaRPr lang="en-US" sz="2400" kern="1200" dirty="0"/>
        </a:p>
      </dsp:txBody>
      <dsp:txXfrm>
        <a:off x="9140402" y="3322571"/>
        <a:ext cx="1511209" cy="1511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s://cran.r-project.or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22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4.sv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10" Type="http://schemas.openxmlformats.org/officeDocument/2006/relationships/image" Target="../media/image8.svg"/><Relationship Id="rId4" Type="http://schemas.openxmlformats.org/officeDocument/2006/relationships/image" Target="../media/image25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7.png"/><Relationship Id="rId5" Type="http://schemas.openxmlformats.org/officeDocument/2006/relationships/image" Target="../media/image4.svg"/><Relationship Id="rId10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sv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4.svg"/><Relationship Id="rId10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6.svg"/><Relationship Id="rId4" Type="http://schemas.openxmlformats.org/officeDocument/2006/relationships/image" Target="../media/image3.pn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1386843" y="7201845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4131544" y="7969488"/>
            <a:ext cx="5132702" cy="5185216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 flipV="1">
            <a:off x="14444220" y="8329798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 flipV="1">
            <a:off x="14802690" y="8681112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241146" y="3406665"/>
            <a:ext cx="13794460" cy="256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ru-RU" sz="9999" b="1" dirty="0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Многофакторная регрессия</a:t>
            </a:r>
            <a:endParaRPr lang="en-US" sz="9999" b="1" dirty="0">
              <a:solidFill>
                <a:srgbClr val="227C9D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545397" y="6809551"/>
            <a:ext cx="7197206" cy="523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0"/>
              </a:lnSpc>
            </a:pPr>
            <a:r>
              <a:rPr lang="en-US" sz="3700" b="1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Шахзод Номозов</a:t>
            </a:r>
          </a:p>
        </p:txBody>
      </p:sp>
      <p:sp>
        <p:nvSpPr>
          <p:cNvPr id="10" name="Freeform 10"/>
          <p:cNvSpPr/>
          <p:nvPr/>
        </p:nvSpPr>
        <p:spPr>
          <a:xfrm rot="-10800000">
            <a:off x="9525" y="63583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083809" y="63869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0" y="74707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10800000">
            <a:off x="0" y="85545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083809" y="85545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0800000">
            <a:off x="1083809" y="962372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10800000">
            <a:off x="3321750" y="85831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3321750" y="74993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5400000">
            <a:off x="4405559" y="85831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2237941" y="966693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3321750" y="966693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rot="5400000">
            <a:off x="0" y="96383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-5400000">
            <a:off x="15470622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-5400000">
            <a:off x="16554431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8" y="0"/>
                </a:lnTo>
                <a:lnTo>
                  <a:pt x="1083808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flipH="1" flipV="1">
            <a:off x="17638239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-5400000">
            <a:off x="14386813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-5400000">
            <a:off x="15470622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6554431" y="216761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8" y="0"/>
                </a:lnTo>
                <a:lnTo>
                  <a:pt x="1083808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5400000">
            <a:off x="17638239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5400000" flipH="1" flipV="1">
            <a:off x="17638239" y="216761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flipH="1" flipV="1">
            <a:off x="15470622" y="443348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5400000" flipH="1" flipV="1">
            <a:off x="16554431" y="443348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8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8" y="0"/>
                </a:lnTo>
                <a:lnTo>
                  <a:pt x="1083808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2" name="Group 32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35" name="AutoShape 35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6" name="AutoShape 36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7" name="AutoShape 37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8" name="AutoShape 38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9" name="AutoShape 39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0" name="AutoShape 40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" name="AutoShape 41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2" name="AutoShape 42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8"/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 rot="2700000">
            <a:off x="14381224" y="7574679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3918610" y="8394229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13704664" y="870690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13525062" y="906537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13398407" y="9451643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13254553" y="989132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2181905" y="3761701"/>
            <a:ext cx="13952764" cy="3667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just">
              <a:lnSpc>
                <a:spcPts val="4079"/>
              </a:lnSpc>
              <a:buFont typeface="Arial" panose="020B0604020202020204" pitchFamily="34" charset="0"/>
              <a:buChar char="•"/>
            </a:pPr>
            <a:r>
              <a:rPr lang="ru-RU" sz="3399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Соблюдать</a:t>
            </a:r>
            <a:r>
              <a:rPr lang="ru-RU" sz="3399" b="1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 баланс</a:t>
            </a:r>
            <a:r>
              <a:rPr lang="ru-RU" sz="3399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. </a:t>
            </a:r>
          </a:p>
          <a:p>
            <a:pPr marL="457200" indent="-457200" algn="just">
              <a:lnSpc>
                <a:spcPts val="4079"/>
              </a:lnSpc>
              <a:buFont typeface="Arial" panose="020B0604020202020204" pitchFamily="34" charset="0"/>
              <a:buChar char="•"/>
            </a:pPr>
            <a:r>
              <a:rPr lang="ru-RU" sz="3399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Слишком много переменных могут снизить общую понятность модели. </a:t>
            </a:r>
          </a:p>
          <a:p>
            <a:pPr marL="914400" lvl="1" indent="-457200" algn="just">
              <a:lnSpc>
                <a:spcPts val="4079"/>
              </a:lnSpc>
              <a:buFont typeface="Arial" panose="020B0604020202020204" pitchFamily="34" charset="0"/>
              <a:buChar char="•"/>
            </a:pPr>
            <a:r>
              <a:rPr lang="ru-RU" sz="3399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большое количество переменных сильно увеличивает стандартные ошибки всех независимых переменных. </a:t>
            </a:r>
          </a:p>
          <a:p>
            <a:pPr marL="457200" indent="-457200" algn="just">
              <a:lnSpc>
                <a:spcPts val="4079"/>
              </a:lnSpc>
              <a:buFont typeface="Arial" panose="020B0604020202020204" pitchFamily="34" charset="0"/>
              <a:buChar char="•"/>
            </a:pPr>
            <a:r>
              <a:rPr lang="ru-RU" sz="3399" b="1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НО</a:t>
            </a:r>
            <a:r>
              <a:rPr lang="ru-RU" sz="3399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 слишком мало переменных создаст «</a:t>
            </a:r>
            <a:r>
              <a:rPr lang="ru-RU" sz="3399" b="1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проблему пропущенной переменной</a:t>
            </a:r>
            <a:r>
              <a:rPr lang="ru-RU" sz="3399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».</a:t>
            </a:r>
            <a:endParaRPr lang="en-US" sz="3399" dirty="0">
              <a:solidFill>
                <a:srgbClr val="54545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12" name="Group 12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2167618" y="2179469"/>
            <a:ext cx="13952763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ru-RU" sz="9999" b="1" dirty="0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ВАЖНО!</a:t>
            </a:r>
            <a:endParaRPr lang="en-US" sz="9999" b="1" dirty="0">
              <a:solidFill>
                <a:srgbClr val="227C9D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1815033" y="1721736"/>
            <a:ext cx="1495676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+24K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28800" y="1243138"/>
            <a:ext cx="13563600" cy="707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44"/>
              </a:lnSpc>
            </a:pPr>
            <a:r>
              <a:rPr lang="ru-RU" sz="5600" b="1" dirty="0">
                <a:solidFill>
                  <a:srgbClr val="FE6D73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А как проверить?</a:t>
            </a:r>
            <a:endParaRPr lang="en-US" sz="5600" b="1" dirty="0">
              <a:solidFill>
                <a:srgbClr val="FE6D73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778132" y="3053279"/>
            <a:ext cx="13614268" cy="1704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63"/>
              </a:lnSpc>
            </a:pPr>
            <a:r>
              <a:rPr lang="ru-RU" sz="3402" dirty="0">
                <a:solidFill>
                  <a:srgbClr val="FE6D73"/>
                </a:solidFill>
                <a:latin typeface="DM Sans Bold"/>
                <a:ea typeface="DM Sans Bold"/>
                <a:cs typeface="DM Sans Bold"/>
                <a:sym typeface="DM Sans Bold"/>
              </a:rPr>
              <a:t>Ошибку пропущенной переменной можно идентифицировать </a:t>
            </a:r>
            <a:r>
              <a:rPr lang="ru-RU" sz="3402" b="1" dirty="0">
                <a:solidFill>
                  <a:srgbClr val="FE6D73"/>
                </a:solidFill>
                <a:latin typeface="DM Sans Bold"/>
                <a:ea typeface="DM Sans Bold"/>
                <a:cs typeface="DM Sans Bold"/>
                <a:sym typeface="DM Sans Bold"/>
              </a:rPr>
              <a:t>тестом </a:t>
            </a:r>
            <a:r>
              <a:rPr lang="ru-RU" sz="3402" b="1" dirty="0" err="1">
                <a:solidFill>
                  <a:srgbClr val="FE6D73"/>
                </a:solidFill>
                <a:latin typeface="DM Sans Bold"/>
                <a:ea typeface="DM Sans Bold"/>
                <a:cs typeface="DM Sans Bold"/>
                <a:sym typeface="DM Sans Bold"/>
              </a:rPr>
              <a:t>Рамзей</a:t>
            </a:r>
            <a:endParaRPr lang="en-US" sz="3402" b="1" u="sng" dirty="0">
              <a:solidFill>
                <a:srgbClr val="FE6D73"/>
              </a:solidFill>
              <a:latin typeface="DM Sans Bold"/>
              <a:ea typeface="DM Sans Bold"/>
              <a:cs typeface="DM Sans Bold"/>
              <a:sym typeface="DM Sans Bold"/>
              <a:hlinkClick r:id="rId2" tooltip="https://cran.r-project.org"/>
            </a:endParaRPr>
          </a:p>
          <a:p>
            <a:pPr algn="l">
              <a:lnSpc>
                <a:spcPts val="3923"/>
              </a:lnSpc>
            </a:pPr>
            <a:r>
              <a:rPr lang="ru-RU" sz="2802" b="1" i="1" dirty="0">
                <a:solidFill>
                  <a:srgbClr val="FE6D73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	</a:t>
            </a:r>
            <a:r>
              <a:rPr lang="nn-NO" sz="2802" i="1" dirty="0">
                <a:solidFill>
                  <a:srgbClr val="FE6D73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Код в R: </a:t>
            </a:r>
            <a:r>
              <a:rPr lang="nn-NO" sz="2802" b="1" i="1" dirty="0">
                <a:solidFill>
                  <a:srgbClr val="FE6D73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resettest(reg_model)</a:t>
            </a:r>
            <a:endParaRPr lang="en-US" sz="2802" dirty="0">
              <a:solidFill>
                <a:srgbClr val="FE6D7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778132" y="5143500"/>
            <a:ext cx="13614268" cy="1195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ru-RU" sz="3399" b="1" dirty="0">
                <a:solidFill>
                  <a:srgbClr val="48CFAE"/>
                </a:solidFill>
                <a:latin typeface="DM Sans Bold"/>
                <a:ea typeface="DM Sans Bold"/>
                <a:cs typeface="DM Sans Bold"/>
                <a:sym typeface="DM Sans Bold"/>
              </a:rPr>
              <a:t>В среде программирования </a:t>
            </a:r>
            <a:r>
              <a:rPr lang="ru-RU" sz="3399" b="1" dirty="0" err="1">
                <a:solidFill>
                  <a:srgbClr val="48CFAE"/>
                </a:solidFill>
                <a:latin typeface="DM Sans Bold"/>
                <a:ea typeface="DM Sans Bold"/>
                <a:cs typeface="DM Sans Bold"/>
                <a:sym typeface="DM Sans Bold"/>
              </a:rPr>
              <a:t>RStudio</a:t>
            </a:r>
            <a:r>
              <a:rPr lang="ru-RU" sz="3399" b="1" dirty="0">
                <a:solidFill>
                  <a:srgbClr val="48CFAE"/>
                </a:solidFill>
                <a:latin typeface="DM Sans Bold"/>
                <a:ea typeface="DM Sans Bold"/>
                <a:cs typeface="DM Sans Bold"/>
                <a:sym typeface="DM Sans Bold"/>
              </a:rPr>
              <a:t> результат такого теста выглядит примерно так: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5036573" y="5953982"/>
            <a:ext cx="3251427" cy="4335236"/>
            <a:chOff x="0" y="0"/>
            <a:chExt cx="4335236" cy="5780314"/>
          </a:xfrm>
        </p:grpSpPr>
        <p:sp>
          <p:nvSpPr>
            <p:cNvPr id="17" name="Freeform 17"/>
            <p:cNvSpPr/>
            <p:nvPr/>
          </p:nvSpPr>
          <p:spPr>
            <a:xfrm>
              <a:off x="2890157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890157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 rot="5400000" flipH="1" flipV="1">
              <a:off x="2890157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445079" y="0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445079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 rot="5400000">
              <a:off x="0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 rot="-10800000">
              <a:off x="1445079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 rot="-10800000" flipH="1" flipV="1">
              <a:off x="0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Freeform 25"/>
          <p:cNvSpPr/>
          <p:nvPr/>
        </p:nvSpPr>
        <p:spPr>
          <a:xfrm>
            <a:off x="13952764" y="81216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flipH="1" flipV="1">
            <a:off x="13943239" y="9193666"/>
            <a:ext cx="1095552" cy="1095552"/>
          </a:xfrm>
          <a:custGeom>
            <a:avLst/>
            <a:gdLst/>
            <a:ahLst/>
            <a:cxnLst/>
            <a:rect l="l" t="t" r="r" b="b"/>
            <a:pathLst>
              <a:path w="1095552" h="1095552">
                <a:moveTo>
                  <a:pt x="1095552" y="1095552"/>
                </a:moveTo>
                <a:lnTo>
                  <a:pt x="0" y="1095552"/>
                </a:lnTo>
                <a:lnTo>
                  <a:pt x="0" y="0"/>
                </a:lnTo>
                <a:lnTo>
                  <a:pt x="1095552" y="0"/>
                </a:lnTo>
                <a:lnTo>
                  <a:pt x="1095552" y="109555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8E2DF7C9-D6D5-34F6-4678-36CC32E59B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99749" y="6725568"/>
            <a:ext cx="10610960" cy="17718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43C1E-CC55-C625-935F-9E3875962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5">
            <a:extLst>
              <a:ext uri="{FF2B5EF4-FFF2-40B4-BE49-F238E27FC236}">
                <a16:creationId xmlns:a16="http://schemas.microsoft.com/office/drawing/2014/main" id="{3392EEC7-DC83-00C4-7EDA-7152710FF1CB}"/>
              </a:ext>
            </a:extLst>
          </p:cNvPr>
          <p:cNvGrpSpPr/>
          <p:nvPr/>
        </p:nvGrpSpPr>
        <p:grpSpPr>
          <a:xfrm rot="2700000">
            <a:off x="-2396474" y="-2921783"/>
            <a:ext cx="7415398" cy="3565095"/>
            <a:chOff x="0" y="0"/>
            <a:chExt cx="660400" cy="317500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2A3F67B1-A49F-8B74-33F2-BC25FF7FF4B3}"/>
                </a:ext>
              </a:extLst>
            </p:cNvPr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1D37D5B4-D32E-1DD9-B5DB-668AD3B6C701}"/>
                </a:ext>
              </a:extLst>
            </p:cNvPr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8" name="AutoShape 28">
            <a:extLst>
              <a:ext uri="{FF2B5EF4-FFF2-40B4-BE49-F238E27FC236}">
                <a16:creationId xmlns:a16="http://schemas.microsoft.com/office/drawing/2014/main" id="{300B28EF-A4C0-71C3-7FDD-4D7F1AA63D88}"/>
              </a:ext>
            </a:extLst>
          </p:cNvPr>
          <p:cNvSpPr/>
          <p:nvPr/>
        </p:nvSpPr>
        <p:spPr>
          <a:xfrm>
            <a:off x="-2859087" y="-2102233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" name="AutoShape 29">
            <a:extLst>
              <a:ext uri="{FF2B5EF4-FFF2-40B4-BE49-F238E27FC236}">
                <a16:creationId xmlns:a16="http://schemas.microsoft.com/office/drawing/2014/main" id="{31A726C5-C86F-6923-3BDD-5318957E6225}"/>
              </a:ext>
            </a:extLst>
          </p:cNvPr>
          <p:cNvSpPr/>
          <p:nvPr/>
        </p:nvSpPr>
        <p:spPr>
          <a:xfrm>
            <a:off x="-3073034" y="-1789557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" name="AutoShape 30">
            <a:extLst>
              <a:ext uri="{FF2B5EF4-FFF2-40B4-BE49-F238E27FC236}">
                <a16:creationId xmlns:a16="http://schemas.microsoft.com/office/drawing/2014/main" id="{F91D344C-E2C4-6DC4-CF66-6BD5D1043CB4}"/>
              </a:ext>
            </a:extLst>
          </p:cNvPr>
          <p:cNvSpPr/>
          <p:nvPr/>
        </p:nvSpPr>
        <p:spPr>
          <a:xfrm>
            <a:off x="-3252636" y="-1431087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" name="AutoShape 31">
            <a:extLst>
              <a:ext uri="{FF2B5EF4-FFF2-40B4-BE49-F238E27FC236}">
                <a16:creationId xmlns:a16="http://schemas.microsoft.com/office/drawing/2014/main" id="{AF0DE390-A277-5408-7421-7BD35C5E62CA}"/>
              </a:ext>
            </a:extLst>
          </p:cNvPr>
          <p:cNvSpPr/>
          <p:nvPr/>
        </p:nvSpPr>
        <p:spPr>
          <a:xfrm>
            <a:off x="-3379290" y="-1044819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AutoShape 32">
            <a:extLst>
              <a:ext uri="{FF2B5EF4-FFF2-40B4-BE49-F238E27FC236}">
                <a16:creationId xmlns:a16="http://schemas.microsoft.com/office/drawing/2014/main" id="{98EB54DA-0FDE-977C-80F2-617830D5BA1B}"/>
              </a:ext>
            </a:extLst>
          </p:cNvPr>
          <p:cNvSpPr/>
          <p:nvPr/>
        </p:nvSpPr>
        <p:spPr>
          <a:xfrm>
            <a:off x="-3523144" y="-605142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" name="AutoShape 33">
            <a:extLst>
              <a:ext uri="{FF2B5EF4-FFF2-40B4-BE49-F238E27FC236}">
                <a16:creationId xmlns:a16="http://schemas.microsoft.com/office/drawing/2014/main" id="{F0B703AF-D3E6-6A69-AFAC-16F2F61490CD}"/>
              </a:ext>
            </a:extLst>
          </p:cNvPr>
          <p:cNvSpPr/>
          <p:nvPr/>
        </p:nvSpPr>
        <p:spPr>
          <a:xfrm>
            <a:off x="-3643964" y="-161419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4" name="Group 34">
            <a:extLst>
              <a:ext uri="{FF2B5EF4-FFF2-40B4-BE49-F238E27FC236}">
                <a16:creationId xmlns:a16="http://schemas.microsoft.com/office/drawing/2014/main" id="{AD2D58E5-1951-C6C2-2D61-AF80CAB2036A}"/>
              </a:ext>
            </a:extLst>
          </p:cNvPr>
          <p:cNvGrpSpPr/>
          <p:nvPr/>
        </p:nvGrpSpPr>
        <p:grpSpPr>
          <a:xfrm>
            <a:off x="15036573" y="5953982"/>
            <a:ext cx="3251427" cy="4335236"/>
            <a:chOff x="0" y="0"/>
            <a:chExt cx="4335236" cy="5780314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67623041-C81F-CCCB-F6FB-7D037BCB9704}"/>
                </a:ext>
              </a:extLst>
            </p:cNvPr>
            <p:cNvSpPr/>
            <p:nvPr/>
          </p:nvSpPr>
          <p:spPr>
            <a:xfrm>
              <a:off x="2890157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9A7B28D8-46A0-0655-D931-EE8DF88F5515}"/>
                </a:ext>
              </a:extLst>
            </p:cNvPr>
            <p:cNvSpPr/>
            <p:nvPr/>
          </p:nvSpPr>
          <p:spPr>
            <a:xfrm>
              <a:off x="2890157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1B3F1A88-E695-16FE-5CBD-5B58FB5CB72C}"/>
                </a:ext>
              </a:extLst>
            </p:cNvPr>
            <p:cNvSpPr/>
            <p:nvPr/>
          </p:nvSpPr>
          <p:spPr>
            <a:xfrm rot="5400000" flipH="1" flipV="1">
              <a:off x="2890157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FD642ED5-DF88-6BC9-9A1F-6F8757A27F59}"/>
                </a:ext>
              </a:extLst>
            </p:cNvPr>
            <p:cNvSpPr/>
            <p:nvPr/>
          </p:nvSpPr>
          <p:spPr>
            <a:xfrm>
              <a:off x="1445079" y="0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0844045A-C564-0BF1-4CA4-17EAD51CA0CE}"/>
                </a:ext>
              </a:extLst>
            </p:cNvPr>
            <p:cNvSpPr/>
            <p:nvPr/>
          </p:nvSpPr>
          <p:spPr>
            <a:xfrm>
              <a:off x="1445079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392A68C3-A9DD-B324-E900-9022B7CF31E1}"/>
                </a:ext>
              </a:extLst>
            </p:cNvPr>
            <p:cNvSpPr/>
            <p:nvPr/>
          </p:nvSpPr>
          <p:spPr>
            <a:xfrm rot="5400000">
              <a:off x="0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ECE385AA-385C-251F-54B8-C74F04C95F14}"/>
                </a:ext>
              </a:extLst>
            </p:cNvPr>
            <p:cNvSpPr/>
            <p:nvPr/>
          </p:nvSpPr>
          <p:spPr>
            <a:xfrm rot="-10800000">
              <a:off x="1445079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14D97AEC-5D7B-DCA6-1598-19668E7D6190}"/>
                </a:ext>
              </a:extLst>
            </p:cNvPr>
            <p:cNvSpPr/>
            <p:nvPr/>
          </p:nvSpPr>
          <p:spPr>
            <a:xfrm rot="-10800000" flipH="1" flipV="1">
              <a:off x="0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TextBox 51">
            <a:extLst>
              <a:ext uri="{FF2B5EF4-FFF2-40B4-BE49-F238E27FC236}">
                <a16:creationId xmlns:a16="http://schemas.microsoft.com/office/drawing/2014/main" id="{DE33D015-6694-BAF8-1484-C75493F43009}"/>
              </a:ext>
            </a:extLst>
          </p:cNvPr>
          <p:cNvSpPr txBox="1"/>
          <p:nvPr/>
        </p:nvSpPr>
        <p:spPr>
          <a:xfrm>
            <a:off x="2829433" y="1002483"/>
            <a:ext cx="12629134" cy="707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ru-RU" sz="5600" b="1" dirty="0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Ошибки бывают разные</a:t>
            </a:r>
            <a:endParaRPr lang="en-US" sz="5600" b="1" dirty="0">
              <a:solidFill>
                <a:srgbClr val="227C9D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BA16AED7-89DD-DCE0-549E-8C0D6DA573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98313" y="2400300"/>
                <a:ext cx="14505877" cy="72390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dirty="0"/>
                  <a:t>В эконометрике существует несколько видов ошибок:</a:t>
                </a:r>
                <a:endParaRPr lang="en-US" dirty="0"/>
              </a:p>
              <a:p>
                <a:pPr marL="0" lvl="0" indent="0" algn="ctr">
                  <a:buNone/>
                </a:pPr>
                <a:r>
                  <a:rPr lang="ru-RU" b="1" dirty="0"/>
                  <a:t>Остаточная сумма квадратов</a:t>
                </a:r>
                <a:endParaRPr lang="ru-RU" i="1" dirty="0"/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/>
                        <m:t>𝑅𝑆𝑆</m:t>
                      </m:r>
                      <m:r>
                        <a:rPr lang="ru-RU" i="1"/>
                        <m:t>=∑</m:t>
                      </m:r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ru-RU" i="1"/>
                                <m:t>𝑦</m:t>
                              </m:r>
                              <m:r>
                                <a:rPr lang="ru-RU" i="1"/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/>
                                  </m:ctrlPr>
                                </m:accPr>
                                <m:e>
                                  <m:r>
                                    <a:rPr lang="ru-RU" i="1"/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ru-RU" i="1"/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  <a:p>
                <a:pPr marL="457200" lvl="1" indent="0" algn="ctr">
                  <a:buNone/>
                </a:pPr>
                <a:endParaRPr lang="en-US" dirty="0"/>
              </a:p>
              <a:p>
                <a:pPr marL="0" lvl="0" indent="0" algn="ctr">
                  <a:buNone/>
                </a:pPr>
                <a:r>
                  <a:rPr lang="ru-RU" b="1" dirty="0"/>
                  <a:t>Оценочная (объясняемая) сумма квадратов</a:t>
                </a:r>
                <a:endParaRPr lang="ru-RU" b="1" i="1" dirty="0"/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/>
                        <m:t>𝐸𝑆𝑆</m:t>
                      </m:r>
                      <m:r>
                        <a:rPr lang="ru-RU" i="1"/>
                        <m:t>=∑</m:t>
                      </m:r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i="1"/>
                                  </m:ctrlPr>
                                </m:accPr>
                                <m:e>
                                  <m:r>
                                    <a:rPr lang="ru-RU" i="1"/>
                                    <m:t>𝑦</m:t>
                                  </m:r>
                                </m:e>
                              </m:acc>
                              <m:r>
                                <a:rPr lang="ru-RU" i="1"/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/>
                                  </m:ctrlPr>
                                </m:accPr>
                                <m:e>
                                  <m:r>
                                    <a:rPr lang="ru-RU" i="1"/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ru-RU" i="1"/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  <a:p>
                <a:pPr marL="457200" lvl="1" indent="0" algn="ctr">
                  <a:buNone/>
                </a:pPr>
                <a:endParaRPr lang="en-US" dirty="0"/>
              </a:p>
              <a:p>
                <a:pPr marL="0" lvl="0" indent="0" algn="ctr">
                  <a:buNone/>
                </a:pPr>
                <a:r>
                  <a:rPr lang="ru-RU" b="1" dirty="0"/>
                  <a:t>Общая сумма квадратов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/>
                        <m:t>𝑇𝑆𝑆</m:t>
                      </m:r>
                      <m:r>
                        <a:rPr lang="ru-RU" i="1"/>
                        <m:t>=∑</m:t>
                      </m:r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ru-RU" i="1"/>
                                <m:t>𝑦</m:t>
                              </m:r>
                              <m:r>
                                <a:rPr lang="ru-RU" i="1"/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/>
                                  </m:ctrlPr>
                                </m:accPr>
                                <m:e>
                                  <m:r>
                                    <a:rPr lang="ru-RU" i="1"/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ru-RU" i="1"/>
                            <m:t>2</m:t>
                          </m:r>
                        </m:sup>
                      </m:sSup>
                      <m:r>
                        <a:rPr lang="ru-RU" i="1"/>
                        <m:t>=</m:t>
                      </m:r>
                      <m:r>
                        <a:rPr lang="en-US" i="1"/>
                        <m:t>𝑅𝑆𝑆</m:t>
                      </m:r>
                      <m:r>
                        <a:rPr lang="ru-RU" i="1"/>
                        <m:t>+</m:t>
                      </m:r>
                      <m:r>
                        <a:rPr lang="en-US" i="1"/>
                        <m:t>𝐸𝑆𝑆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ru-RU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/>
                        </m:ctrlPr>
                      </m:accPr>
                      <m:e>
                        <m:r>
                          <a:rPr lang="en-US" i="1"/>
                          <m:t>𝑦</m:t>
                        </m:r>
                      </m:e>
                    </m:acc>
                  </m:oMath>
                </a14:m>
                <a:r>
                  <a:rPr lang="ru-RU" dirty="0"/>
                  <a:t> – среднее значение зависимой переменной</a:t>
                </a: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</m:oMath>
                </a14:m>
                <a:r>
                  <a:rPr lang="ru-RU" dirty="0"/>
                  <a:t> – выборочные значение зависимой переменной</a:t>
                </a: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/>
                        </m:ctrlPr>
                      </m:accPr>
                      <m:e>
                        <m:r>
                          <a:rPr lang="en-US" i="1"/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ru-RU" dirty="0"/>
                  <a:t>– оценочные значение зависимой переменной</a:t>
                </a:r>
                <a:endParaRPr lang="en-US" sz="4000" dirty="0"/>
              </a:p>
            </p:txBody>
          </p:sp>
        </mc:Choice>
        <mc:Fallback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BA16AED7-89DD-DCE0-549E-8C0D6DA57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313" y="2400300"/>
                <a:ext cx="14505877" cy="7239000"/>
              </a:xfrm>
              <a:prstGeom prst="rect">
                <a:avLst/>
              </a:prstGeom>
              <a:blipFill>
                <a:blip r:embed="rId10"/>
                <a:stretch>
                  <a:fillRect l="-1093" t="-1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384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93D6A-1F7D-765D-AA62-97216BCAA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5">
            <a:extLst>
              <a:ext uri="{FF2B5EF4-FFF2-40B4-BE49-F238E27FC236}">
                <a16:creationId xmlns:a16="http://schemas.microsoft.com/office/drawing/2014/main" id="{48C71F73-DB6B-7107-6838-929803875518}"/>
              </a:ext>
            </a:extLst>
          </p:cNvPr>
          <p:cNvGrpSpPr/>
          <p:nvPr/>
        </p:nvGrpSpPr>
        <p:grpSpPr>
          <a:xfrm rot="2700000">
            <a:off x="-2396474" y="-2921783"/>
            <a:ext cx="7415398" cy="3565095"/>
            <a:chOff x="0" y="0"/>
            <a:chExt cx="660400" cy="317500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73A3D672-7F48-145F-DDF1-5C52DF8260B4}"/>
                </a:ext>
              </a:extLst>
            </p:cNvPr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4FC591B2-75B0-A856-44B0-579A8F223D03}"/>
                </a:ext>
              </a:extLst>
            </p:cNvPr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8" name="AutoShape 28">
            <a:extLst>
              <a:ext uri="{FF2B5EF4-FFF2-40B4-BE49-F238E27FC236}">
                <a16:creationId xmlns:a16="http://schemas.microsoft.com/office/drawing/2014/main" id="{77A763A2-C7E7-F91D-7989-46FD2B6AE090}"/>
              </a:ext>
            </a:extLst>
          </p:cNvPr>
          <p:cNvSpPr/>
          <p:nvPr/>
        </p:nvSpPr>
        <p:spPr>
          <a:xfrm>
            <a:off x="-2859087" y="-2102233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" name="AutoShape 29">
            <a:extLst>
              <a:ext uri="{FF2B5EF4-FFF2-40B4-BE49-F238E27FC236}">
                <a16:creationId xmlns:a16="http://schemas.microsoft.com/office/drawing/2014/main" id="{F0F9242E-D5A9-DED7-61AD-49FB8939437E}"/>
              </a:ext>
            </a:extLst>
          </p:cNvPr>
          <p:cNvSpPr/>
          <p:nvPr/>
        </p:nvSpPr>
        <p:spPr>
          <a:xfrm>
            <a:off x="-3073034" y="-1789557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" name="AutoShape 30">
            <a:extLst>
              <a:ext uri="{FF2B5EF4-FFF2-40B4-BE49-F238E27FC236}">
                <a16:creationId xmlns:a16="http://schemas.microsoft.com/office/drawing/2014/main" id="{177C9CF5-3DA0-1329-2761-9BED8F2CE4E7}"/>
              </a:ext>
            </a:extLst>
          </p:cNvPr>
          <p:cNvSpPr/>
          <p:nvPr/>
        </p:nvSpPr>
        <p:spPr>
          <a:xfrm>
            <a:off x="-3252636" y="-1431087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" name="AutoShape 31">
            <a:extLst>
              <a:ext uri="{FF2B5EF4-FFF2-40B4-BE49-F238E27FC236}">
                <a16:creationId xmlns:a16="http://schemas.microsoft.com/office/drawing/2014/main" id="{98982487-0C85-24A3-8CEE-27B06E939823}"/>
              </a:ext>
            </a:extLst>
          </p:cNvPr>
          <p:cNvSpPr/>
          <p:nvPr/>
        </p:nvSpPr>
        <p:spPr>
          <a:xfrm>
            <a:off x="-3379290" y="-1044819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AutoShape 32">
            <a:extLst>
              <a:ext uri="{FF2B5EF4-FFF2-40B4-BE49-F238E27FC236}">
                <a16:creationId xmlns:a16="http://schemas.microsoft.com/office/drawing/2014/main" id="{9CA1A7B5-33DF-1E47-12CD-B6CC521D12E4}"/>
              </a:ext>
            </a:extLst>
          </p:cNvPr>
          <p:cNvSpPr/>
          <p:nvPr/>
        </p:nvSpPr>
        <p:spPr>
          <a:xfrm>
            <a:off x="-3523144" y="-605142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" name="AutoShape 33">
            <a:extLst>
              <a:ext uri="{FF2B5EF4-FFF2-40B4-BE49-F238E27FC236}">
                <a16:creationId xmlns:a16="http://schemas.microsoft.com/office/drawing/2014/main" id="{84E9BD98-039B-4A2E-AE93-D33E47E392BF}"/>
              </a:ext>
            </a:extLst>
          </p:cNvPr>
          <p:cNvSpPr/>
          <p:nvPr/>
        </p:nvSpPr>
        <p:spPr>
          <a:xfrm>
            <a:off x="-3643964" y="-161419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4" name="Group 34">
            <a:extLst>
              <a:ext uri="{FF2B5EF4-FFF2-40B4-BE49-F238E27FC236}">
                <a16:creationId xmlns:a16="http://schemas.microsoft.com/office/drawing/2014/main" id="{67B39DE2-AA96-45C3-99BE-E0A6D21FF1CD}"/>
              </a:ext>
            </a:extLst>
          </p:cNvPr>
          <p:cNvGrpSpPr/>
          <p:nvPr/>
        </p:nvGrpSpPr>
        <p:grpSpPr>
          <a:xfrm>
            <a:off x="15036573" y="5953982"/>
            <a:ext cx="3251427" cy="4335236"/>
            <a:chOff x="0" y="0"/>
            <a:chExt cx="4335236" cy="5780314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63321701-3696-BCD2-9A86-2F2D20497A4F}"/>
                </a:ext>
              </a:extLst>
            </p:cNvPr>
            <p:cNvSpPr/>
            <p:nvPr/>
          </p:nvSpPr>
          <p:spPr>
            <a:xfrm>
              <a:off x="2890157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323AF1AD-ADC7-C755-772D-108BBDA6336B}"/>
                </a:ext>
              </a:extLst>
            </p:cNvPr>
            <p:cNvSpPr/>
            <p:nvPr/>
          </p:nvSpPr>
          <p:spPr>
            <a:xfrm>
              <a:off x="2890157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EE7A2C1C-575D-5208-1FA6-BEF863B8A366}"/>
                </a:ext>
              </a:extLst>
            </p:cNvPr>
            <p:cNvSpPr/>
            <p:nvPr/>
          </p:nvSpPr>
          <p:spPr>
            <a:xfrm rot="5400000" flipH="1" flipV="1">
              <a:off x="2890157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24343590-CDF5-93DC-7F0E-3E60EA115930}"/>
                </a:ext>
              </a:extLst>
            </p:cNvPr>
            <p:cNvSpPr/>
            <p:nvPr/>
          </p:nvSpPr>
          <p:spPr>
            <a:xfrm>
              <a:off x="1445079" y="0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922F6F33-014C-2B68-971F-38F8D6A4C4FE}"/>
                </a:ext>
              </a:extLst>
            </p:cNvPr>
            <p:cNvSpPr/>
            <p:nvPr/>
          </p:nvSpPr>
          <p:spPr>
            <a:xfrm>
              <a:off x="1445079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7D6CDB29-5805-49F9-FDD9-996589344F0E}"/>
                </a:ext>
              </a:extLst>
            </p:cNvPr>
            <p:cNvSpPr/>
            <p:nvPr/>
          </p:nvSpPr>
          <p:spPr>
            <a:xfrm rot="5400000">
              <a:off x="0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6F720DDA-C6C0-A42D-30BC-C97CD08AB8F7}"/>
                </a:ext>
              </a:extLst>
            </p:cNvPr>
            <p:cNvSpPr/>
            <p:nvPr/>
          </p:nvSpPr>
          <p:spPr>
            <a:xfrm rot="-10800000">
              <a:off x="1445079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EBFA9D4B-4DC0-0A84-E02A-E4BDF4ADF6BA}"/>
                </a:ext>
              </a:extLst>
            </p:cNvPr>
            <p:cNvSpPr/>
            <p:nvPr/>
          </p:nvSpPr>
          <p:spPr>
            <a:xfrm rot="-10800000" flipH="1" flipV="1">
              <a:off x="0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TextBox 51">
            <a:extLst>
              <a:ext uri="{FF2B5EF4-FFF2-40B4-BE49-F238E27FC236}">
                <a16:creationId xmlns:a16="http://schemas.microsoft.com/office/drawing/2014/main" id="{4B12B1CA-ED5D-519F-02D0-E797F80E8A03}"/>
              </a:ext>
            </a:extLst>
          </p:cNvPr>
          <p:cNvSpPr txBox="1"/>
          <p:nvPr/>
        </p:nvSpPr>
        <p:spPr>
          <a:xfrm>
            <a:off x="2829433" y="1002483"/>
            <a:ext cx="12629134" cy="707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ru-RU" sz="5600" b="1" dirty="0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Коэффициент детерминации</a:t>
            </a:r>
            <a:endParaRPr lang="en-US" sz="5600" b="1" dirty="0">
              <a:solidFill>
                <a:srgbClr val="227C9D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4775E0AE-FE67-C42C-F1C3-DDC364A2B6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98313" y="2400300"/>
                <a:ext cx="14505877" cy="72390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b="1" dirty="0"/>
                  <a:t>Коэффициент детерминации </a:t>
                </a:r>
                <a:r>
                  <a:rPr lang="ru-RU" dirty="0"/>
                  <a:t>или же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/>
                  <a:t>: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ru-RU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 dirty="0" smtClean="0">
                              <a:latin typeface="Cambria Math" panose="02040503050406030204" pitchFamily="18" charset="0"/>
                            </a:rPr>
                            <m:t>𝐸𝑆𝑆</m:t>
                          </m:r>
                        </m:num>
                        <m:den>
                          <m:r>
                            <a:rPr lang="ru-RU" i="1" dirty="0" smtClean="0">
                              <a:latin typeface="Cambria Math" panose="02040503050406030204" pitchFamily="18" charset="0"/>
                            </a:rPr>
                            <m:t>𝑇𝑆𝑆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Cyrl-UZ" i="1" dirty="0">
                              <a:latin typeface="Cambria Math" panose="02040503050406030204" pitchFamily="18" charset="0"/>
                            </a:rPr>
                            <m:t>Оценочная сумма квадратов</m:t>
                          </m:r>
                        </m:num>
                        <m:den>
                          <m:r>
                            <a:rPr lang="ru-RU" b="0" i="1" dirty="0" smtClean="0">
                              <a:latin typeface="Cambria Math" panose="02040503050406030204" pitchFamily="18" charset="0"/>
                            </a:rPr>
                            <m:t>Общая сумма квадратов</m:t>
                          </m:r>
                        </m:den>
                      </m:f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>
                    <a:latin typeface="Kollektif Bold" panose="020B0604020202020204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0≤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ru-RU" sz="4000" dirty="0">
                  <a:latin typeface="Kollektif Bold" panose="020B0604020202020204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uz-Cyrl-UZ" dirty="0">
                    <a:latin typeface="Kollektif Bold" panose="020B0604020202020204" charset="0"/>
                  </a:rPr>
                  <a:t>при двухфакторной регрессии: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latin typeface="Kollektif Bold" panose="020B0604020202020204" charset="0"/>
                </a:endParaRPr>
              </a:p>
              <a:p>
                <a:pPr marL="457200" lvl="1" indent="0">
                  <a:buNone/>
                </a:pPr>
                <a:r>
                  <a:rPr lang="ru-RU" dirty="0">
                    <a:latin typeface="Kollektif Bold" panose="020B0604020202020204" charset="0"/>
                  </a:rPr>
                  <a:t>где,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>
                    <a:latin typeface="Kollektif Bold" panose="020B0604020202020204" charset="0"/>
                  </a:rPr>
                  <a:t> - </a:t>
                </a:r>
                <a:r>
                  <a:rPr lang="ru-RU" dirty="0">
                    <a:latin typeface="Kollektif Bold" panose="020B0604020202020204" charset="0"/>
                  </a:rPr>
                  <a:t>это коэффициент корреляции</a:t>
                </a:r>
                <a:endParaRPr lang="en-US" dirty="0">
                  <a:latin typeface="Kollektif Bold" panose="020B0604020202020204" charset="0"/>
                </a:endParaRPr>
              </a:p>
            </p:txBody>
          </p:sp>
        </mc:Choice>
        <mc:Fallback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4775E0AE-FE67-C42C-F1C3-DDC364A2B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313" y="2400300"/>
                <a:ext cx="14505877" cy="7239000"/>
              </a:xfrm>
              <a:prstGeom prst="rect">
                <a:avLst/>
              </a:prstGeom>
              <a:blipFill>
                <a:blip r:embed="rId10"/>
                <a:stretch>
                  <a:fillRect l="-1093" t="-1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6168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1BFE5-786B-1EEA-EC46-68375531D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8">
            <a:extLst>
              <a:ext uri="{FF2B5EF4-FFF2-40B4-BE49-F238E27FC236}">
                <a16:creationId xmlns:a16="http://schemas.microsoft.com/office/drawing/2014/main" id="{1CDA757E-AC51-A297-D898-BCC8B3611486}"/>
              </a:ext>
            </a:extLst>
          </p:cNvPr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0FF34B84-A921-2F7F-B3DA-6C0324EE8E92}"/>
              </a:ext>
            </a:extLst>
          </p:cNvPr>
          <p:cNvGrpSpPr/>
          <p:nvPr/>
        </p:nvGrpSpPr>
        <p:grpSpPr>
          <a:xfrm rot="2700000">
            <a:off x="14381224" y="7574679"/>
            <a:ext cx="7415398" cy="3565095"/>
            <a:chOff x="0" y="0"/>
            <a:chExt cx="660400" cy="3175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81F3F10-893F-D6E8-E425-6FA086D0A231}"/>
                </a:ext>
              </a:extLst>
            </p:cNvPr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12A3B5A-B8B8-1BD2-7F2E-B3133DD4BC7B}"/>
                </a:ext>
              </a:extLst>
            </p:cNvPr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389E4DDE-F2A0-05F6-0DA6-EFCA46B41F80}"/>
              </a:ext>
            </a:extLst>
          </p:cNvPr>
          <p:cNvSpPr/>
          <p:nvPr/>
        </p:nvSpPr>
        <p:spPr>
          <a:xfrm>
            <a:off x="13918610" y="8394229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3BC9F277-5382-26B2-5C3B-DEC2672C8381}"/>
              </a:ext>
            </a:extLst>
          </p:cNvPr>
          <p:cNvSpPr/>
          <p:nvPr/>
        </p:nvSpPr>
        <p:spPr>
          <a:xfrm>
            <a:off x="13704664" y="870690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9534F47E-8019-50E0-D0DC-88BC8B8726C1}"/>
              </a:ext>
            </a:extLst>
          </p:cNvPr>
          <p:cNvSpPr/>
          <p:nvPr/>
        </p:nvSpPr>
        <p:spPr>
          <a:xfrm>
            <a:off x="13525062" y="906537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2090ACFF-9931-0944-6EED-7D1ED1306D03}"/>
              </a:ext>
            </a:extLst>
          </p:cNvPr>
          <p:cNvSpPr/>
          <p:nvPr/>
        </p:nvSpPr>
        <p:spPr>
          <a:xfrm>
            <a:off x="13398407" y="9451643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1C87763F-AFD4-3748-BAC3-282AEFDA0463}"/>
              </a:ext>
            </a:extLst>
          </p:cNvPr>
          <p:cNvSpPr/>
          <p:nvPr/>
        </p:nvSpPr>
        <p:spPr>
          <a:xfrm>
            <a:off x="13254553" y="989132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6E4A9915-34E9-439C-9706-DA0E3306FD26}"/>
                  </a:ext>
                </a:extLst>
              </p:cNvPr>
              <p:cNvSpPr txBox="1"/>
              <p:nvPr/>
            </p:nvSpPr>
            <p:spPr>
              <a:xfrm>
                <a:off x="2177143" y="3490094"/>
                <a:ext cx="13952764" cy="41863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4079"/>
                  </a:lnSpc>
                </a:pPr>
                <a:r>
                  <a:rPr lang="ru-RU" sz="3399" dirty="0">
                    <a:solidFill>
                      <a:srgbClr val="545454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	</a:t>
                </a:r>
                <a:r>
                  <a:rPr lang="ru-RU" sz="3200" dirty="0">
                    <a:solidFill>
                      <a:srgbClr val="545454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Добавления дополнительных переменных в регрессию может раздуть значение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 dirty="0" smtClean="0">
                            <a:solidFill>
                              <a:srgbClr val="545454"/>
                            </a:solidFill>
                            <a:latin typeface="Cambria Math" panose="02040503050406030204" pitchFamily="18" charset="0"/>
                            <a:ea typeface="DM Sans"/>
                            <a:cs typeface="DM Sans"/>
                            <a:sym typeface="DM Sans"/>
                          </a:rPr>
                        </m:ctrlPr>
                      </m:sSupPr>
                      <m:e>
                        <m:r>
                          <a:rPr lang="ru-RU" sz="3200" i="1" dirty="0" smtClean="0">
                            <a:solidFill>
                              <a:srgbClr val="545454"/>
                            </a:solidFill>
                            <a:latin typeface="Cambria Math" panose="02040503050406030204" pitchFamily="18" charset="0"/>
                            <a:ea typeface="DM Sans"/>
                            <a:cs typeface="DM Sans"/>
                            <a:sym typeface="DM Sans"/>
                          </a:rPr>
                          <m:t>𝑅</m:t>
                        </m:r>
                      </m:e>
                      <m:sup>
                        <m:r>
                          <a:rPr lang="ru-RU" sz="3200" i="1" dirty="0" smtClean="0">
                            <a:solidFill>
                              <a:srgbClr val="545454"/>
                            </a:solidFill>
                            <a:latin typeface="Cambria Math" panose="02040503050406030204" pitchFamily="18" charset="0"/>
                            <a:ea typeface="DM Sans"/>
                            <a:cs typeface="DM Sans"/>
                            <a:sym typeface="DM Sans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3200" dirty="0">
                    <a:solidFill>
                      <a:srgbClr val="545454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. По этой причине, модели с большим числом объясняющих переменных обычно имеет значения данного коэффициента выше, чем у моделей с ограниченным числом независимых переменных. </a:t>
                </a:r>
              </a:p>
              <a:p>
                <a:pPr algn="just">
                  <a:lnSpc>
                    <a:spcPts val="4079"/>
                  </a:lnSpc>
                </a:pPr>
                <a:r>
                  <a:rPr lang="ru-RU" sz="3200" dirty="0">
                    <a:solidFill>
                      <a:srgbClr val="545454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	С другой стороны, дополнительная переменная в модели не всегда имеет высокую объясняющую значимость. В данном случаи </a:t>
                </a:r>
                <a:r>
                  <a:rPr lang="ru-RU" sz="3200" b="1" dirty="0">
                    <a:solidFill>
                      <a:srgbClr val="545454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сравнивать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b="1" i="1" dirty="0" smtClean="0">
                            <a:solidFill>
                              <a:srgbClr val="545454"/>
                            </a:solidFill>
                            <a:latin typeface="Cambria Math" panose="02040503050406030204" pitchFamily="18" charset="0"/>
                            <a:ea typeface="DM Sans"/>
                            <a:cs typeface="DM Sans"/>
                            <a:sym typeface="DM Sans"/>
                          </a:rPr>
                        </m:ctrlPr>
                      </m:sSupPr>
                      <m:e>
                        <m:r>
                          <a:rPr lang="ru-RU" sz="3200" b="1" i="1" dirty="0" smtClean="0">
                            <a:solidFill>
                              <a:srgbClr val="545454"/>
                            </a:solidFill>
                            <a:latin typeface="Cambria Math" panose="02040503050406030204" pitchFamily="18" charset="0"/>
                            <a:ea typeface="DM Sans"/>
                            <a:cs typeface="DM Sans"/>
                            <a:sym typeface="DM Sans"/>
                          </a:rPr>
                          <m:t>𝑹</m:t>
                        </m:r>
                      </m:e>
                      <m:sup>
                        <m:r>
                          <a:rPr lang="ru-RU" sz="3200" b="1" i="1" dirty="0" smtClean="0">
                            <a:solidFill>
                              <a:srgbClr val="545454"/>
                            </a:solidFill>
                            <a:latin typeface="Cambria Math" panose="02040503050406030204" pitchFamily="18" charset="0"/>
                            <a:ea typeface="DM Sans"/>
                            <a:cs typeface="DM Sans"/>
                            <a:sym typeface="DM Sans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3200" b="1" dirty="0">
                    <a:solidFill>
                      <a:srgbClr val="545454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ы моделей с разным количеством переменных будет неправильно</a:t>
                </a:r>
                <a:r>
                  <a:rPr lang="ru-RU" sz="3200" dirty="0">
                    <a:solidFill>
                      <a:srgbClr val="545454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. </a:t>
                </a:r>
                <a:endParaRPr lang="en-US" sz="3200" dirty="0">
                  <a:solidFill>
                    <a:srgbClr val="545454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mc:Choice>
        <mc:Fallback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6E4A9915-34E9-439C-9706-DA0E3306F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143" y="3490094"/>
                <a:ext cx="13952764" cy="4186339"/>
              </a:xfrm>
              <a:prstGeom prst="rect">
                <a:avLst/>
              </a:prstGeom>
              <a:blipFill>
                <a:blip r:embed="rId4"/>
                <a:stretch>
                  <a:fillRect l="-1747" t="-3207" r="-1791" b="-5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2">
            <a:extLst>
              <a:ext uri="{FF2B5EF4-FFF2-40B4-BE49-F238E27FC236}">
                <a16:creationId xmlns:a16="http://schemas.microsoft.com/office/drawing/2014/main" id="{1181F4C9-A56B-84E0-DD5E-2715FC91621A}"/>
              </a:ext>
            </a:extLst>
          </p:cNvPr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129CDEB5-717B-F1A6-0B68-CAEA0227E2DC}"/>
                </a:ext>
              </a:extLst>
            </p:cNvPr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BEE5B89E-BF41-2677-AB87-1EFF0C4B7787}"/>
                </a:ext>
              </a:extLst>
            </p:cNvPr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5" name="AutoShape 15">
            <a:extLst>
              <a:ext uri="{FF2B5EF4-FFF2-40B4-BE49-F238E27FC236}">
                <a16:creationId xmlns:a16="http://schemas.microsoft.com/office/drawing/2014/main" id="{55B6065C-7F9E-B8E4-DC70-2AF8CF533C37}"/>
              </a:ext>
            </a:extLst>
          </p:cNvPr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149A12A6-58AE-1A69-06E9-B5E002D47187}"/>
              </a:ext>
            </a:extLst>
          </p:cNvPr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47ADEBCA-92B9-5606-1AA0-94C7CE7F805F}"/>
              </a:ext>
            </a:extLst>
          </p:cNvPr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>
            <a:extLst>
              <a:ext uri="{FF2B5EF4-FFF2-40B4-BE49-F238E27FC236}">
                <a16:creationId xmlns:a16="http://schemas.microsoft.com/office/drawing/2014/main" id="{ABE68525-3811-E82F-13B5-5E6E9F2D76F6}"/>
              </a:ext>
            </a:extLst>
          </p:cNvPr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10A78E25-F71D-D4AE-1D4D-C0294D8FB594}"/>
              </a:ext>
            </a:extLst>
          </p:cNvPr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>
            <a:extLst>
              <a:ext uri="{FF2B5EF4-FFF2-40B4-BE49-F238E27FC236}">
                <a16:creationId xmlns:a16="http://schemas.microsoft.com/office/drawing/2014/main" id="{B4EF3936-AB05-6677-0710-C9C500F10F20}"/>
              </a:ext>
            </a:extLst>
          </p:cNvPr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>
            <a:extLst>
              <a:ext uri="{FF2B5EF4-FFF2-40B4-BE49-F238E27FC236}">
                <a16:creationId xmlns:a16="http://schemas.microsoft.com/office/drawing/2014/main" id="{2D5D8EE9-FBA1-F3BF-67E3-316468C167EE}"/>
              </a:ext>
            </a:extLst>
          </p:cNvPr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>
            <a:extLst>
              <a:ext uri="{FF2B5EF4-FFF2-40B4-BE49-F238E27FC236}">
                <a16:creationId xmlns:a16="http://schemas.microsoft.com/office/drawing/2014/main" id="{F17B9BD8-CD52-8724-11AC-DB917C963C0E}"/>
              </a:ext>
            </a:extLst>
          </p:cNvPr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F30A494C-0658-9ACA-1A10-4B02CB0A5836}"/>
              </a:ext>
            </a:extLst>
          </p:cNvPr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1D87F61B-94FC-55C7-9F39-4B2A7C9FBCA0}"/>
              </a:ext>
            </a:extLst>
          </p:cNvPr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5E59A5A7-B112-68DC-A96A-EA7E255B3FC9}"/>
              </a:ext>
            </a:extLst>
          </p:cNvPr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40C1747B-8057-AC26-44EC-9833B20369D0}"/>
              </a:ext>
            </a:extLst>
          </p:cNvPr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20C2E3EF-F924-10F6-65D0-D78682CEBC15}"/>
              </a:ext>
            </a:extLst>
          </p:cNvPr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9A617D01-985F-86B8-C1BB-42BFA3886512}"/>
              </a:ext>
            </a:extLst>
          </p:cNvPr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>
            <a:extLst>
              <a:ext uri="{FF2B5EF4-FFF2-40B4-BE49-F238E27FC236}">
                <a16:creationId xmlns:a16="http://schemas.microsoft.com/office/drawing/2014/main" id="{3B62BBF9-28C0-DB34-6F60-4F3069570A11}"/>
              </a:ext>
            </a:extLst>
          </p:cNvPr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>
            <a:extLst>
              <a:ext uri="{FF2B5EF4-FFF2-40B4-BE49-F238E27FC236}">
                <a16:creationId xmlns:a16="http://schemas.microsoft.com/office/drawing/2014/main" id="{B52B687A-2AF4-3A98-0DD3-2ABD2C8B718F}"/>
              </a:ext>
            </a:extLst>
          </p:cNvPr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1B073263-6CAD-4D0E-672F-8808A7344725}"/>
              </a:ext>
            </a:extLst>
          </p:cNvPr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66BB8B62-C3B1-B842-3C79-44E2BE83B3A9}"/>
              </a:ext>
            </a:extLst>
          </p:cNvPr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A22EBA82-6754-A994-D922-668DB3BD6C59}"/>
              </a:ext>
            </a:extLst>
          </p:cNvPr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>
            <a:extLst>
              <a:ext uri="{FF2B5EF4-FFF2-40B4-BE49-F238E27FC236}">
                <a16:creationId xmlns:a16="http://schemas.microsoft.com/office/drawing/2014/main" id="{A6C92D9C-E05D-F0F5-DD44-95E27F1E655F}"/>
              </a:ext>
            </a:extLst>
          </p:cNvPr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>
            <a:extLst>
              <a:ext uri="{FF2B5EF4-FFF2-40B4-BE49-F238E27FC236}">
                <a16:creationId xmlns:a16="http://schemas.microsoft.com/office/drawing/2014/main" id="{40C23C29-986D-C898-B383-035A57F12BE1}"/>
              </a:ext>
            </a:extLst>
          </p:cNvPr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>
            <a:extLst>
              <a:ext uri="{FF2B5EF4-FFF2-40B4-BE49-F238E27FC236}">
                <a16:creationId xmlns:a16="http://schemas.microsoft.com/office/drawing/2014/main" id="{4E04C55E-321A-AF0E-567B-C4F329F9AD01}"/>
              </a:ext>
            </a:extLst>
          </p:cNvPr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>
            <a:extLst>
              <a:ext uri="{FF2B5EF4-FFF2-40B4-BE49-F238E27FC236}">
                <a16:creationId xmlns:a16="http://schemas.microsoft.com/office/drawing/2014/main" id="{1E9DCEA6-F829-3F7D-BBD2-633BC316C49D}"/>
              </a:ext>
            </a:extLst>
          </p:cNvPr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>
            <a:extLst>
              <a:ext uri="{FF2B5EF4-FFF2-40B4-BE49-F238E27FC236}">
                <a16:creationId xmlns:a16="http://schemas.microsoft.com/office/drawing/2014/main" id="{944F59F0-479E-5B0B-EDF2-FC74972E9C94}"/>
              </a:ext>
            </a:extLst>
          </p:cNvPr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8163D713-A477-73D5-835C-0645C5E23C24}"/>
              </a:ext>
            </a:extLst>
          </p:cNvPr>
          <p:cNvSpPr txBox="1"/>
          <p:nvPr/>
        </p:nvSpPr>
        <p:spPr>
          <a:xfrm>
            <a:off x="2167618" y="1710250"/>
            <a:ext cx="13952763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ru-RU" sz="9999" b="1" dirty="0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ОДНАКО!</a:t>
            </a:r>
            <a:endParaRPr lang="en-US" sz="9999" b="1" dirty="0">
              <a:solidFill>
                <a:srgbClr val="227C9D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</p:spTree>
    <p:extLst>
      <p:ext uri="{BB962C8B-B14F-4D97-AF65-F5344CB8AC3E}">
        <p14:creationId xmlns:p14="http://schemas.microsoft.com/office/powerpoint/2010/main" val="3127672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0C008-4C3B-8E3A-568B-671E5BACD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5">
            <a:extLst>
              <a:ext uri="{FF2B5EF4-FFF2-40B4-BE49-F238E27FC236}">
                <a16:creationId xmlns:a16="http://schemas.microsoft.com/office/drawing/2014/main" id="{278A2EDF-9A74-D796-E7E4-C9D6FA6CC0A0}"/>
              </a:ext>
            </a:extLst>
          </p:cNvPr>
          <p:cNvGrpSpPr/>
          <p:nvPr/>
        </p:nvGrpSpPr>
        <p:grpSpPr>
          <a:xfrm rot="2700000">
            <a:off x="-2396474" y="-2921783"/>
            <a:ext cx="7415398" cy="3565095"/>
            <a:chOff x="0" y="0"/>
            <a:chExt cx="660400" cy="317500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27E8F4D2-FFCE-EC6C-1D19-F66886ACF8BD}"/>
                </a:ext>
              </a:extLst>
            </p:cNvPr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3627394C-4B49-B290-A1CC-54AE10F582B1}"/>
                </a:ext>
              </a:extLst>
            </p:cNvPr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8" name="AutoShape 28">
            <a:extLst>
              <a:ext uri="{FF2B5EF4-FFF2-40B4-BE49-F238E27FC236}">
                <a16:creationId xmlns:a16="http://schemas.microsoft.com/office/drawing/2014/main" id="{B122345E-3DEE-D590-D871-B28054DDBC66}"/>
              </a:ext>
            </a:extLst>
          </p:cNvPr>
          <p:cNvSpPr/>
          <p:nvPr/>
        </p:nvSpPr>
        <p:spPr>
          <a:xfrm>
            <a:off x="-2859087" y="-2102233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" name="AutoShape 29">
            <a:extLst>
              <a:ext uri="{FF2B5EF4-FFF2-40B4-BE49-F238E27FC236}">
                <a16:creationId xmlns:a16="http://schemas.microsoft.com/office/drawing/2014/main" id="{E102409B-F729-9B73-726E-95E5EA1F4BD6}"/>
              </a:ext>
            </a:extLst>
          </p:cNvPr>
          <p:cNvSpPr/>
          <p:nvPr/>
        </p:nvSpPr>
        <p:spPr>
          <a:xfrm>
            <a:off x="-3073034" y="-1789557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" name="AutoShape 30">
            <a:extLst>
              <a:ext uri="{FF2B5EF4-FFF2-40B4-BE49-F238E27FC236}">
                <a16:creationId xmlns:a16="http://schemas.microsoft.com/office/drawing/2014/main" id="{5003A0F8-660E-32EB-6670-FE477DDCAE63}"/>
              </a:ext>
            </a:extLst>
          </p:cNvPr>
          <p:cNvSpPr/>
          <p:nvPr/>
        </p:nvSpPr>
        <p:spPr>
          <a:xfrm>
            <a:off x="-3252636" y="-1431087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" name="AutoShape 31">
            <a:extLst>
              <a:ext uri="{FF2B5EF4-FFF2-40B4-BE49-F238E27FC236}">
                <a16:creationId xmlns:a16="http://schemas.microsoft.com/office/drawing/2014/main" id="{9D2663FD-5030-D913-C3B6-DB51C2EC988D}"/>
              </a:ext>
            </a:extLst>
          </p:cNvPr>
          <p:cNvSpPr/>
          <p:nvPr/>
        </p:nvSpPr>
        <p:spPr>
          <a:xfrm>
            <a:off x="-3379290" y="-1044819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AutoShape 32">
            <a:extLst>
              <a:ext uri="{FF2B5EF4-FFF2-40B4-BE49-F238E27FC236}">
                <a16:creationId xmlns:a16="http://schemas.microsoft.com/office/drawing/2014/main" id="{B411CC94-D12A-6026-2F13-613C8C69E8DC}"/>
              </a:ext>
            </a:extLst>
          </p:cNvPr>
          <p:cNvSpPr/>
          <p:nvPr/>
        </p:nvSpPr>
        <p:spPr>
          <a:xfrm>
            <a:off x="-3523144" y="-605142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" name="AutoShape 33">
            <a:extLst>
              <a:ext uri="{FF2B5EF4-FFF2-40B4-BE49-F238E27FC236}">
                <a16:creationId xmlns:a16="http://schemas.microsoft.com/office/drawing/2014/main" id="{86D7127B-61A6-78CD-268B-CB3B9DB3DC60}"/>
              </a:ext>
            </a:extLst>
          </p:cNvPr>
          <p:cNvSpPr/>
          <p:nvPr/>
        </p:nvSpPr>
        <p:spPr>
          <a:xfrm>
            <a:off x="-3643964" y="-161419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4" name="Group 34">
            <a:extLst>
              <a:ext uri="{FF2B5EF4-FFF2-40B4-BE49-F238E27FC236}">
                <a16:creationId xmlns:a16="http://schemas.microsoft.com/office/drawing/2014/main" id="{02453FAD-99F7-821F-FEF3-58328EA64736}"/>
              </a:ext>
            </a:extLst>
          </p:cNvPr>
          <p:cNvGrpSpPr/>
          <p:nvPr/>
        </p:nvGrpSpPr>
        <p:grpSpPr>
          <a:xfrm>
            <a:off x="15036573" y="5953982"/>
            <a:ext cx="3251427" cy="4335236"/>
            <a:chOff x="0" y="0"/>
            <a:chExt cx="4335236" cy="5780314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5AFF883E-0AD2-D0C1-53EC-7BCA8886112A}"/>
                </a:ext>
              </a:extLst>
            </p:cNvPr>
            <p:cNvSpPr/>
            <p:nvPr/>
          </p:nvSpPr>
          <p:spPr>
            <a:xfrm>
              <a:off x="2890157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1952D82E-58C4-2CB9-2D46-1FF4B78CD00B}"/>
                </a:ext>
              </a:extLst>
            </p:cNvPr>
            <p:cNvSpPr/>
            <p:nvPr/>
          </p:nvSpPr>
          <p:spPr>
            <a:xfrm>
              <a:off x="2890157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90DF3C3F-AEC7-17AD-BCD1-AAA9DEC7C603}"/>
                </a:ext>
              </a:extLst>
            </p:cNvPr>
            <p:cNvSpPr/>
            <p:nvPr/>
          </p:nvSpPr>
          <p:spPr>
            <a:xfrm rot="5400000" flipH="1" flipV="1">
              <a:off x="2890157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A1075948-EF90-1CC9-C690-F4A5ACF50131}"/>
                </a:ext>
              </a:extLst>
            </p:cNvPr>
            <p:cNvSpPr/>
            <p:nvPr/>
          </p:nvSpPr>
          <p:spPr>
            <a:xfrm>
              <a:off x="1445079" y="0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17938151-214A-CAFD-1458-5EDD74E59F47}"/>
                </a:ext>
              </a:extLst>
            </p:cNvPr>
            <p:cNvSpPr/>
            <p:nvPr/>
          </p:nvSpPr>
          <p:spPr>
            <a:xfrm>
              <a:off x="1445079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B2ACE6C1-63B1-0937-F0CE-3836F2D8CA56}"/>
                </a:ext>
              </a:extLst>
            </p:cNvPr>
            <p:cNvSpPr/>
            <p:nvPr/>
          </p:nvSpPr>
          <p:spPr>
            <a:xfrm rot="5400000">
              <a:off x="0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0C6EBA97-2666-CC43-91BE-DC467490D5B9}"/>
                </a:ext>
              </a:extLst>
            </p:cNvPr>
            <p:cNvSpPr/>
            <p:nvPr/>
          </p:nvSpPr>
          <p:spPr>
            <a:xfrm rot="-10800000">
              <a:off x="1445079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A142026E-F2ED-0F5C-F7BF-819C60CC23BF}"/>
                </a:ext>
              </a:extLst>
            </p:cNvPr>
            <p:cNvSpPr/>
            <p:nvPr/>
          </p:nvSpPr>
          <p:spPr>
            <a:xfrm rot="-10800000" flipH="1" flipV="1">
              <a:off x="0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1">
                <a:extLst>
                  <a:ext uri="{FF2B5EF4-FFF2-40B4-BE49-F238E27FC236}">
                    <a16:creationId xmlns:a16="http://schemas.microsoft.com/office/drawing/2014/main" id="{7C2B7FC3-D5C9-E20F-5E1B-D84EAE370C5E}"/>
                  </a:ext>
                </a:extLst>
              </p:cNvPr>
              <p:cNvSpPr txBox="1"/>
              <p:nvPr/>
            </p:nvSpPr>
            <p:spPr>
              <a:xfrm>
                <a:off x="2829433" y="1002483"/>
                <a:ext cx="12629134" cy="70769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5544"/>
                  </a:lnSpc>
                </a:pPr>
                <a:r>
                  <a:rPr lang="ru-RU" sz="5600" b="1" dirty="0">
                    <a:solidFill>
                      <a:srgbClr val="227C9D"/>
                    </a:solidFill>
                    <a:latin typeface="Kollektif Bold"/>
                    <a:ea typeface="Kollektif Bold"/>
                    <a:cs typeface="Kollektif Bold"/>
                    <a:sym typeface="Kollektif Bold"/>
                  </a:rPr>
                  <a:t>Скорректированный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600" b="1" i="1" dirty="0" smtClean="0">
                            <a:solidFill>
                              <a:srgbClr val="227C9D"/>
                            </a:solidFill>
                            <a:latin typeface="Cambria Math" panose="02040503050406030204" pitchFamily="18" charset="0"/>
                            <a:ea typeface="Kollektif Bold"/>
                            <a:cs typeface="Kollektif Bold"/>
                            <a:sym typeface="Kollektif Bold"/>
                          </a:rPr>
                        </m:ctrlPr>
                      </m:sSupPr>
                      <m:e>
                        <m:r>
                          <a:rPr lang="en-US" sz="5600" b="1" i="1" dirty="0" smtClean="0">
                            <a:solidFill>
                              <a:srgbClr val="227C9D"/>
                            </a:solidFill>
                            <a:latin typeface="Cambria Math" panose="02040503050406030204" pitchFamily="18" charset="0"/>
                            <a:ea typeface="Kollektif Bold"/>
                            <a:cs typeface="Kollektif Bold"/>
                            <a:sym typeface="Kollektif Bold"/>
                          </a:rPr>
                          <m:t>𝑹</m:t>
                        </m:r>
                      </m:e>
                      <m:sup>
                        <m:r>
                          <a:rPr lang="en-US" sz="5600" b="1" i="1" dirty="0" smtClean="0">
                            <a:solidFill>
                              <a:srgbClr val="227C9D"/>
                            </a:solidFill>
                            <a:latin typeface="Cambria Math" panose="02040503050406030204" pitchFamily="18" charset="0"/>
                            <a:ea typeface="Kollektif Bold"/>
                            <a:cs typeface="Kollektif Bold"/>
                            <a:sym typeface="Kollektif Bold"/>
                          </a:rPr>
                          <m:t>𝟐</m:t>
                        </m:r>
                      </m:sup>
                    </m:sSup>
                  </m:oMath>
                </a14:m>
                <a:endParaRPr lang="en-US" sz="5600" b="1" dirty="0">
                  <a:solidFill>
                    <a:srgbClr val="227C9D"/>
                  </a:solidFill>
                  <a:latin typeface="Kollektif Bold"/>
                  <a:ea typeface="Kollektif Bold"/>
                  <a:cs typeface="Kollektif Bold"/>
                  <a:sym typeface="Kollektif Bold"/>
                </a:endParaRPr>
              </a:p>
            </p:txBody>
          </p:sp>
        </mc:Choice>
        <mc:Fallback>
          <p:sp>
            <p:nvSpPr>
              <p:cNvPr id="51" name="TextBox 51">
                <a:extLst>
                  <a:ext uri="{FF2B5EF4-FFF2-40B4-BE49-F238E27FC236}">
                    <a16:creationId xmlns:a16="http://schemas.microsoft.com/office/drawing/2014/main" id="{7C2B7FC3-D5C9-E20F-5E1B-D84EAE370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433" y="1002483"/>
                <a:ext cx="12629134" cy="707694"/>
              </a:xfrm>
              <a:prstGeom prst="rect">
                <a:avLst/>
              </a:prstGeom>
              <a:blipFill>
                <a:blip r:embed="rId10"/>
                <a:stretch>
                  <a:fillRect t="-49573" b="-60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0E778E55-4CFA-4C94-33D8-D66487B699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98313" y="2400300"/>
                <a:ext cx="14505877" cy="72390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3600" dirty="0"/>
                  <a:t>Одной из решений данной проблемы является </a:t>
                </a:r>
                <a14:m>
                  <m:oMath xmlns:m="http://schemas.openxmlformats.org/officeDocument/2006/math">
                    <m:r>
                      <a:rPr lang="ru-RU" sz="3600" b="0" i="1" dirty="0" smtClean="0">
                        <a:latin typeface="Cambria Math" panose="02040503050406030204" pitchFamily="18" charset="0"/>
                      </a:rPr>
                      <m:t>Скорректированный </m:t>
                    </m:r>
                    <m:sSup>
                      <m:sSupPr>
                        <m:ctrlPr>
                          <a:rPr lang="ru-RU" sz="3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3600" b="1" i="1" dirty="0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ru-RU" sz="36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36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6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3600" b="1" i="1" dirty="0" err="1">
                              <a:latin typeface="Cambria Math" panose="02040503050406030204" pitchFamily="18" charset="0"/>
                            </a:rPr>
                            <m:t>𝑨𝒅𝒋</m:t>
                          </m:r>
                          <m:r>
                            <a:rPr lang="ru-RU" sz="3600" b="1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3600" b="1" i="1" dirty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ru-RU" sz="36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sz="36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600" b="1" i="1" dirty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ru-RU" sz="3600" b="1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36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 i="1" dirty="0" smtClean="0">
                              <a:latin typeface="Cambria Math" panose="02040503050406030204" pitchFamily="18" charset="0"/>
                            </a:rPr>
                            <m:t>𝑹𝑺𝑺</m:t>
                          </m:r>
                          <m:r>
                            <a:rPr lang="ru-RU" sz="3600" b="1" i="1" dirty="0">
                              <a:latin typeface="Cambria Math" panose="02040503050406030204" pitchFamily="18" charset="0"/>
                            </a:rPr>
                            <m:t>/(</m:t>
                          </m:r>
                          <m:r>
                            <a:rPr lang="ru-RU" sz="3600" b="1" i="1" dirty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ru-RU" sz="3600" b="1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ru-RU" sz="3600" b="1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ru-RU" sz="3600" b="1" i="1" dirty="0" smtClean="0">
                              <a:latin typeface="Cambria Math" panose="02040503050406030204" pitchFamily="18" charset="0"/>
                            </a:rPr>
                            <m:t>𝑻𝑺𝑺</m:t>
                          </m:r>
                          <m:r>
                            <a:rPr lang="ru-RU" sz="3600" b="1" i="1" dirty="0">
                              <a:latin typeface="Cambria Math" panose="02040503050406030204" pitchFamily="18" charset="0"/>
                            </a:rPr>
                            <m:t>/(</m:t>
                          </m:r>
                          <m:r>
                            <a:rPr lang="ru-RU" sz="3600" b="1" i="1" dirty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ru-RU" sz="3600" b="1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36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sz="3600" b="1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ru-RU" sz="36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600" b="1" i="1" dirty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ru-RU" sz="3600" b="1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36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36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36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ru-RU" sz="3600" b="1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36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3600" b="1" i="1" dirty="0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lang="ru-RU" sz="3600" b="1" i="1" dirty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ru-RU" sz="36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3600" b="1" i="1" dirty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ru-RU" sz="3600" b="1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36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ru-RU" sz="36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3600" b="1" i="1" dirty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ru-RU" sz="3600" b="1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3600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ru-RU" sz="3600" b="1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36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RU" sz="3600" b="1" dirty="0"/>
              </a:p>
              <a:p>
                <a:pPr marL="0" indent="0">
                  <a:buNone/>
                </a:pPr>
                <a:r>
                  <a:rPr lang="ru-RU" sz="3600" dirty="0"/>
                  <a:t>где: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36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ru-RU" sz="3600" dirty="0"/>
                  <a:t> – размер выборки, количество наблюдений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3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ru-RU" sz="3600" dirty="0"/>
                  <a:t> – количество независимых переменных</a:t>
                </a:r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𝐴𝑑𝑗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endParaRPr lang="ru-RU" sz="3600" dirty="0"/>
              </a:p>
            </p:txBody>
          </p:sp>
        </mc:Choice>
        <mc:Fallback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0E778E55-4CFA-4C94-33D8-D66487B69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313" y="2400300"/>
                <a:ext cx="14505877" cy="7239000"/>
              </a:xfrm>
              <a:prstGeom prst="rect">
                <a:avLst/>
              </a:prstGeom>
              <a:blipFill>
                <a:blip r:embed="rId11"/>
                <a:stretch>
                  <a:fillRect l="-1303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996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5F14D-7769-A895-7DAA-D22908FE9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5">
            <a:extLst>
              <a:ext uri="{FF2B5EF4-FFF2-40B4-BE49-F238E27FC236}">
                <a16:creationId xmlns:a16="http://schemas.microsoft.com/office/drawing/2014/main" id="{BD05C272-96F9-DD38-A6DD-7AA7F2C15398}"/>
              </a:ext>
            </a:extLst>
          </p:cNvPr>
          <p:cNvGrpSpPr/>
          <p:nvPr/>
        </p:nvGrpSpPr>
        <p:grpSpPr>
          <a:xfrm rot="2700000">
            <a:off x="-2396474" y="-2921783"/>
            <a:ext cx="7415398" cy="3565095"/>
            <a:chOff x="0" y="0"/>
            <a:chExt cx="660400" cy="317500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4445EE3B-A94D-D4C2-64B9-8E46CF6BF364}"/>
                </a:ext>
              </a:extLst>
            </p:cNvPr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A99CEA66-254B-24A6-243E-1797FAF88F84}"/>
                </a:ext>
              </a:extLst>
            </p:cNvPr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8" name="AutoShape 28">
            <a:extLst>
              <a:ext uri="{FF2B5EF4-FFF2-40B4-BE49-F238E27FC236}">
                <a16:creationId xmlns:a16="http://schemas.microsoft.com/office/drawing/2014/main" id="{4C9F93A9-0624-C2BE-BA78-BC437E43B4DF}"/>
              </a:ext>
            </a:extLst>
          </p:cNvPr>
          <p:cNvSpPr/>
          <p:nvPr/>
        </p:nvSpPr>
        <p:spPr>
          <a:xfrm>
            <a:off x="-2859087" y="-2102233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" name="AutoShape 29">
            <a:extLst>
              <a:ext uri="{FF2B5EF4-FFF2-40B4-BE49-F238E27FC236}">
                <a16:creationId xmlns:a16="http://schemas.microsoft.com/office/drawing/2014/main" id="{90D478F9-E488-46B9-503F-95EB71BB5CA8}"/>
              </a:ext>
            </a:extLst>
          </p:cNvPr>
          <p:cNvSpPr/>
          <p:nvPr/>
        </p:nvSpPr>
        <p:spPr>
          <a:xfrm>
            <a:off x="-3073034" y="-1789557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" name="AutoShape 30">
            <a:extLst>
              <a:ext uri="{FF2B5EF4-FFF2-40B4-BE49-F238E27FC236}">
                <a16:creationId xmlns:a16="http://schemas.microsoft.com/office/drawing/2014/main" id="{9D361B3A-5DC5-5EFD-6EB4-FD91E1AE98F1}"/>
              </a:ext>
            </a:extLst>
          </p:cNvPr>
          <p:cNvSpPr/>
          <p:nvPr/>
        </p:nvSpPr>
        <p:spPr>
          <a:xfrm>
            <a:off x="-3252636" y="-1431087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" name="AutoShape 31">
            <a:extLst>
              <a:ext uri="{FF2B5EF4-FFF2-40B4-BE49-F238E27FC236}">
                <a16:creationId xmlns:a16="http://schemas.microsoft.com/office/drawing/2014/main" id="{87827D1E-0B88-9244-7398-F183B9F82FE7}"/>
              </a:ext>
            </a:extLst>
          </p:cNvPr>
          <p:cNvSpPr/>
          <p:nvPr/>
        </p:nvSpPr>
        <p:spPr>
          <a:xfrm>
            <a:off x="-3379290" y="-1044819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AutoShape 32">
            <a:extLst>
              <a:ext uri="{FF2B5EF4-FFF2-40B4-BE49-F238E27FC236}">
                <a16:creationId xmlns:a16="http://schemas.microsoft.com/office/drawing/2014/main" id="{ECD4E54D-FD5B-5DB7-1237-C06590F9812E}"/>
              </a:ext>
            </a:extLst>
          </p:cNvPr>
          <p:cNvSpPr/>
          <p:nvPr/>
        </p:nvSpPr>
        <p:spPr>
          <a:xfrm>
            <a:off x="-3523144" y="-605142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" name="AutoShape 33">
            <a:extLst>
              <a:ext uri="{FF2B5EF4-FFF2-40B4-BE49-F238E27FC236}">
                <a16:creationId xmlns:a16="http://schemas.microsoft.com/office/drawing/2014/main" id="{7254883D-4210-1B43-E8CE-9C77A61C360F}"/>
              </a:ext>
            </a:extLst>
          </p:cNvPr>
          <p:cNvSpPr/>
          <p:nvPr/>
        </p:nvSpPr>
        <p:spPr>
          <a:xfrm>
            <a:off x="-3643964" y="-161419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4" name="Group 34">
            <a:extLst>
              <a:ext uri="{FF2B5EF4-FFF2-40B4-BE49-F238E27FC236}">
                <a16:creationId xmlns:a16="http://schemas.microsoft.com/office/drawing/2014/main" id="{13CDCF37-3E9F-0AC7-AF66-FE4890F94CAA}"/>
              </a:ext>
            </a:extLst>
          </p:cNvPr>
          <p:cNvGrpSpPr/>
          <p:nvPr/>
        </p:nvGrpSpPr>
        <p:grpSpPr>
          <a:xfrm>
            <a:off x="15036573" y="5953982"/>
            <a:ext cx="3251427" cy="4335236"/>
            <a:chOff x="0" y="0"/>
            <a:chExt cx="4335236" cy="5780314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A04C70F6-A4C7-B22A-E61A-BC6C48D2F6B9}"/>
                </a:ext>
              </a:extLst>
            </p:cNvPr>
            <p:cNvSpPr/>
            <p:nvPr/>
          </p:nvSpPr>
          <p:spPr>
            <a:xfrm>
              <a:off x="2890157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D2350126-BC7E-9E00-3D41-A617975C6999}"/>
                </a:ext>
              </a:extLst>
            </p:cNvPr>
            <p:cNvSpPr/>
            <p:nvPr/>
          </p:nvSpPr>
          <p:spPr>
            <a:xfrm>
              <a:off x="2890157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9E3CD7BB-387B-1456-8AF2-BB7FD7DD0B11}"/>
                </a:ext>
              </a:extLst>
            </p:cNvPr>
            <p:cNvSpPr/>
            <p:nvPr/>
          </p:nvSpPr>
          <p:spPr>
            <a:xfrm rot="5400000" flipH="1" flipV="1">
              <a:off x="2890157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50D037E0-8F22-CE47-20EE-4D36AB5CAB56}"/>
                </a:ext>
              </a:extLst>
            </p:cNvPr>
            <p:cNvSpPr/>
            <p:nvPr/>
          </p:nvSpPr>
          <p:spPr>
            <a:xfrm>
              <a:off x="1445079" y="0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298BAD33-4047-2E4E-BB53-C1128DFA68BD}"/>
                </a:ext>
              </a:extLst>
            </p:cNvPr>
            <p:cNvSpPr/>
            <p:nvPr/>
          </p:nvSpPr>
          <p:spPr>
            <a:xfrm>
              <a:off x="1445079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7F3D8289-6E50-46CC-5062-ADB9041DD744}"/>
                </a:ext>
              </a:extLst>
            </p:cNvPr>
            <p:cNvSpPr/>
            <p:nvPr/>
          </p:nvSpPr>
          <p:spPr>
            <a:xfrm rot="5400000">
              <a:off x="0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DF61F28D-8400-B44D-F139-67074B52E704}"/>
                </a:ext>
              </a:extLst>
            </p:cNvPr>
            <p:cNvSpPr/>
            <p:nvPr/>
          </p:nvSpPr>
          <p:spPr>
            <a:xfrm rot="-10800000">
              <a:off x="1445079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77D2B5F9-ACBE-BF73-A85C-302BBADF4D8D}"/>
                </a:ext>
              </a:extLst>
            </p:cNvPr>
            <p:cNvSpPr/>
            <p:nvPr/>
          </p:nvSpPr>
          <p:spPr>
            <a:xfrm rot="-10800000" flipH="1" flipV="1">
              <a:off x="0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TextBox 51">
            <a:extLst>
              <a:ext uri="{FF2B5EF4-FFF2-40B4-BE49-F238E27FC236}">
                <a16:creationId xmlns:a16="http://schemas.microsoft.com/office/drawing/2014/main" id="{E2655F12-EBBA-64F8-1D13-5CC2C3F1DBC4}"/>
              </a:ext>
            </a:extLst>
          </p:cNvPr>
          <p:cNvSpPr txBox="1"/>
          <p:nvPr/>
        </p:nvSpPr>
        <p:spPr>
          <a:xfrm>
            <a:off x="4058666" y="1028700"/>
            <a:ext cx="10266934" cy="707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ru-RU" sz="5600" b="1" dirty="0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Еще допущения</a:t>
            </a:r>
            <a:endParaRPr lang="en-US" sz="5600" b="1" dirty="0">
              <a:solidFill>
                <a:srgbClr val="227C9D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DE008D-F359-EBBF-BD00-693864E8B1DC}"/>
                  </a:ext>
                </a:extLst>
              </p:cNvPr>
              <p:cNvSpPr txBox="1"/>
              <p:nvPr/>
            </p:nvSpPr>
            <p:spPr>
              <a:xfrm>
                <a:off x="1647842" y="2241089"/>
                <a:ext cx="14887558" cy="5632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ru-RU" sz="3600" b="1" u="sng" dirty="0"/>
                  <a:t>ДОПУЩЕНИЕ</a:t>
                </a:r>
                <a:r>
                  <a:rPr lang="en-US" sz="3600" b="1" u="sng" dirty="0"/>
                  <a:t> </a:t>
                </a:r>
                <a:r>
                  <a:rPr lang="ru-RU" sz="3600" b="1" u="sng" dirty="0"/>
                  <a:t>6</a:t>
                </a:r>
                <a:r>
                  <a:rPr lang="en-US" sz="3600" b="1" u="sng" dirty="0"/>
                  <a:t>.</a:t>
                </a:r>
                <a:r>
                  <a:rPr lang="en-US" sz="3600" b="1" dirty="0"/>
                  <a:t> </a:t>
                </a:r>
                <a:r>
                  <a:rPr lang="ru-RU" sz="3600" b="1" dirty="0"/>
                  <a:t>Число наблюдений </a:t>
                </a:r>
                <a14:m>
                  <m:oMath xmlns:m="http://schemas.openxmlformats.org/officeDocument/2006/math">
                    <m:r>
                      <a:rPr lang="ru-RU" sz="36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ru-RU" sz="3600" b="1" dirty="0"/>
                  <a:t> должно быть больше числа оцениваемых параметров </a:t>
                </a:r>
                <a14:m>
                  <m:oMath xmlns:m="http://schemas.openxmlformats.org/officeDocument/2006/math">
                    <m:r>
                      <a:rPr lang="ru-RU" sz="3600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ru-RU" sz="3600" b="1" dirty="0"/>
                  <a:t>: </a:t>
                </a:r>
                <a:r>
                  <a:rPr lang="ru-RU" sz="3600" dirty="0"/>
                  <a:t>Другими словами, количество наблюдений или же респондентов в нашей базе данных должно быть больше числа объясняющих переменных. На практике, данное соотношение должно составлять пару десятков раз.</a:t>
                </a:r>
              </a:p>
              <a:p>
                <a:pPr marL="0" indent="0">
                  <a:buNone/>
                </a:pPr>
                <a:r>
                  <a:rPr lang="ru-RU" sz="3600" b="1" u="sng" dirty="0"/>
                  <a:t>ДОПУЩЕНИЕ</a:t>
                </a:r>
                <a:r>
                  <a:rPr lang="en-US" sz="3600" b="1" u="sng" dirty="0"/>
                  <a:t> </a:t>
                </a:r>
                <a:r>
                  <a:rPr lang="ru-RU" sz="3600" b="1" u="sng" dirty="0"/>
                  <a:t>7</a:t>
                </a:r>
                <a:r>
                  <a:rPr lang="en-US" sz="3600" b="1" dirty="0"/>
                  <a:t>.</a:t>
                </a:r>
                <a:r>
                  <a:rPr lang="ru-RU" sz="3600" b="1" dirty="0"/>
                  <a:t> Отсутствие идеальной </a:t>
                </a:r>
                <a:r>
                  <a:rPr lang="ru-RU" sz="3600" b="1" dirty="0" err="1"/>
                  <a:t>Мультиколлинеарности</a:t>
                </a:r>
                <a:r>
                  <a:rPr lang="en-US" sz="3600" dirty="0"/>
                  <a:t>.</a:t>
                </a:r>
                <a:r>
                  <a:rPr lang="ru-RU" sz="3600" dirty="0"/>
                  <a:t> Идеальная </a:t>
                </a:r>
                <a:r>
                  <a:rPr lang="ru-RU" sz="3600" dirty="0" err="1"/>
                  <a:t>Мультиколлинеарность</a:t>
                </a:r>
                <a:r>
                  <a:rPr lang="ru-RU" sz="3600" dirty="0"/>
                  <a:t> – это наличие линейной зависимости между объясняющими переменными внутри нашей модели. Частичная </a:t>
                </a:r>
                <a:r>
                  <a:rPr lang="ru-RU" sz="3600" dirty="0" err="1"/>
                  <a:t>мультиколлинеарность</a:t>
                </a:r>
                <a:r>
                  <a:rPr lang="ru-RU" sz="3600" dirty="0"/>
                  <a:t> допустима в адекватных пределах и легко исправляется алгоритмами стандартизации в </a:t>
                </a:r>
                <a14:m>
                  <m:oMath xmlns:m="http://schemas.openxmlformats.org/officeDocument/2006/math">
                    <m:r>
                      <a:rPr lang="ru-RU" sz="3600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ru-RU" sz="3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𝑹𝑺𝒕𝒖𝒅𝒊𝒐</m:t>
                    </m:r>
                    <m:r>
                      <a:rPr lang="ru-RU" sz="3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3600" dirty="0"/>
                  <a:t>.</a:t>
                </a:r>
                <a:endParaRPr lang="en-US" sz="36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DE008D-F359-EBBF-BD00-693864E8B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842" y="2241089"/>
                <a:ext cx="14887558" cy="5632311"/>
              </a:xfrm>
              <a:prstGeom prst="rect">
                <a:avLst/>
              </a:prstGeom>
              <a:blipFill>
                <a:blip r:embed="rId10"/>
                <a:stretch>
                  <a:fillRect l="-1228" t="-1732" b="-3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1640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3334" y="3745932"/>
            <a:ext cx="16230600" cy="3458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99"/>
              </a:lnSpc>
            </a:pPr>
            <a:r>
              <a:rPr lang="en-US" sz="12399" b="1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НА ЭТОМ ПОКА ВСЕ)</a:t>
            </a:r>
          </a:p>
        </p:txBody>
      </p:sp>
      <p:sp>
        <p:nvSpPr>
          <p:cNvPr id="3" name="Freeform 3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13123603" y="5475036"/>
            <a:ext cx="8847511" cy="8855676"/>
            <a:chOff x="0" y="0"/>
            <a:chExt cx="11796681" cy="11807568"/>
          </a:xfrm>
        </p:grpSpPr>
        <p:grpSp>
          <p:nvGrpSpPr>
            <p:cNvPr id="21" name="Group 21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24" name="AutoShape 24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-2634012" y="-5192964"/>
            <a:ext cx="8847511" cy="8855676"/>
            <a:chOff x="0" y="0"/>
            <a:chExt cx="11796681" cy="11807568"/>
          </a:xfrm>
        </p:grpSpPr>
        <p:grpSp>
          <p:nvGrpSpPr>
            <p:cNvPr id="34" name="Group 34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37" name="AutoShape 37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AutoShape 39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AutoShape 40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AutoShape 41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AutoShape 42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AutoShape 43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AutoShape 44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AutoShape 45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D9090-04BA-6BF5-6D82-FFA74C9E6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5">
            <a:extLst>
              <a:ext uri="{FF2B5EF4-FFF2-40B4-BE49-F238E27FC236}">
                <a16:creationId xmlns:a16="http://schemas.microsoft.com/office/drawing/2014/main" id="{78AF3752-E8B7-5BA8-88FB-40BD78214F31}"/>
              </a:ext>
            </a:extLst>
          </p:cNvPr>
          <p:cNvGrpSpPr/>
          <p:nvPr/>
        </p:nvGrpSpPr>
        <p:grpSpPr>
          <a:xfrm rot="2700000">
            <a:off x="-2396474" y="-2921783"/>
            <a:ext cx="7415398" cy="3565095"/>
            <a:chOff x="0" y="0"/>
            <a:chExt cx="660400" cy="317500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BC75BCAE-034D-095B-AA59-71736CD385BB}"/>
                </a:ext>
              </a:extLst>
            </p:cNvPr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7D8FF2D5-0F57-E13C-74D5-117A141730CB}"/>
                </a:ext>
              </a:extLst>
            </p:cNvPr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8" name="AutoShape 28">
            <a:extLst>
              <a:ext uri="{FF2B5EF4-FFF2-40B4-BE49-F238E27FC236}">
                <a16:creationId xmlns:a16="http://schemas.microsoft.com/office/drawing/2014/main" id="{8D417842-443B-CE3A-7EBB-119012E7E7AB}"/>
              </a:ext>
            </a:extLst>
          </p:cNvPr>
          <p:cNvSpPr/>
          <p:nvPr/>
        </p:nvSpPr>
        <p:spPr>
          <a:xfrm>
            <a:off x="-2859087" y="-2102233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" name="AutoShape 29">
            <a:extLst>
              <a:ext uri="{FF2B5EF4-FFF2-40B4-BE49-F238E27FC236}">
                <a16:creationId xmlns:a16="http://schemas.microsoft.com/office/drawing/2014/main" id="{D0BB8E5C-DA19-B754-7866-78823F691EB1}"/>
              </a:ext>
            </a:extLst>
          </p:cNvPr>
          <p:cNvSpPr/>
          <p:nvPr/>
        </p:nvSpPr>
        <p:spPr>
          <a:xfrm>
            <a:off x="-3073034" y="-1789557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" name="AutoShape 30">
            <a:extLst>
              <a:ext uri="{FF2B5EF4-FFF2-40B4-BE49-F238E27FC236}">
                <a16:creationId xmlns:a16="http://schemas.microsoft.com/office/drawing/2014/main" id="{EFF0CFEA-F4B1-2CA7-C66D-122ED02DEC9C}"/>
              </a:ext>
            </a:extLst>
          </p:cNvPr>
          <p:cNvSpPr/>
          <p:nvPr/>
        </p:nvSpPr>
        <p:spPr>
          <a:xfrm>
            <a:off x="-3252636" y="-1431087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" name="AutoShape 31">
            <a:extLst>
              <a:ext uri="{FF2B5EF4-FFF2-40B4-BE49-F238E27FC236}">
                <a16:creationId xmlns:a16="http://schemas.microsoft.com/office/drawing/2014/main" id="{D6F1FE43-B8FF-88E5-8270-8A7EB9391FF9}"/>
              </a:ext>
            </a:extLst>
          </p:cNvPr>
          <p:cNvSpPr/>
          <p:nvPr/>
        </p:nvSpPr>
        <p:spPr>
          <a:xfrm>
            <a:off x="-3379290" y="-1044819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AutoShape 32">
            <a:extLst>
              <a:ext uri="{FF2B5EF4-FFF2-40B4-BE49-F238E27FC236}">
                <a16:creationId xmlns:a16="http://schemas.microsoft.com/office/drawing/2014/main" id="{37DA56E2-8F1B-9B1E-5F7D-63C189FBC8F3}"/>
              </a:ext>
            </a:extLst>
          </p:cNvPr>
          <p:cNvSpPr/>
          <p:nvPr/>
        </p:nvSpPr>
        <p:spPr>
          <a:xfrm>
            <a:off x="-3523144" y="-605142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" name="AutoShape 33">
            <a:extLst>
              <a:ext uri="{FF2B5EF4-FFF2-40B4-BE49-F238E27FC236}">
                <a16:creationId xmlns:a16="http://schemas.microsoft.com/office/drawing/2014/main" id="{7CE5B6CB-E63A-EC79-D6B6-AA4619FDA314}"/>
              </a:ext>
            </a:extLst>
          </p:cNvPr>
          <p:cNvSpPr/>
          <p:nvPr/>
        </p:nvSpPr>
        <p:spPr>
          <a:xfrm>
            <a:off x="-3643964" y="-161419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4" name="Group 34">
            <a:extLst>
              <a:ext uri="{FF2B5EF4-FFF2-40B4-BE49-F238E27FC236}">
                <a16:creationId xmlns:a16="http://schemas.microsoft.com/office/drawing/2014/main" id="{E71FA8E1-BE1E-86DA-4062-AA63CB8C62FE}"/>
              </a:ext>
            </a:extLst>
          </p:cNvPr>
          <p:cNvGrpSpPr/>
          <p:nvPr/>
        </p:nvGrpSpPr>
        <p:grpSpPr>
          <a:xfrm>
            <a:off x="15036573" y="5953982"/>
            <a:ext cx="3251427" cy="4335236"/>
            <a:chOff x="0" y="0"/>
            <a:chExt cx="4335236" cy="5780314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7182512F-40EF-7326-B656-4ADC8C7D535F}"/>
                </a:ext>
              </a:extLst>
            </p:cNvPr>
            <p:cNvSpPr/>
            <p:nvPr/>
          </p:nvSpPr>
          <p:spPr>
            <a:xfrm>
              <a:off x="2890157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402607D-06A0-FA18-81D8-93EFFB7F367E}"/>
                </a:ext>
              </a:extLst>
            </p:cNvPr>
            <p:cNvSpPr/>
            <p:nvPr/>
          </p:nvSpPr>
          <p:spPr>
            <a:xfrm>
              <a:off x="2890157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68B58D7C-A325-557C-4E42-77053C2D558C}"/>
                </a:ext>
              </a:extLst>
            </p:cNvPr>
            <p:cNvSpPr/>
            <p:nvPr/>
          </p:nvSpPr>
          <p:spPr>
            <a:xfrm rot="5400000" flipH="1" flipV="1">
              <a:off x="2890157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7905C0D9-0713-0556-CF34-4E347D9819F4}"/>
                </a:ext>
              </a:extLst>
            </p:cNvPr>
            <p:cNvSpPr/>
            <p:nvPr/>
          </p:nvSpPr>
          <p:spPr>
            <a:xfrm>
              <a:off x="1445079" y="0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6281DDCA-17D5-30DA-A8F1-029AAB236BD1}"/>
                </a:ext>
              </a:extLst>
            </p:cNvPr>
            <p:cNvSpPr/>
            <p:nvPr/>
          </p:nvSpPr>
          <p:spPr>
            <a:xfrm>
              <a:off x="1445079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4DC1EE37-1A93-5EC2-52C1-D424D503DFF2}"/>
                </a:ext>
              </a:extLst>
            </p:cNvPr>
            <p:cNvSpPr/>
            <p:nvPr/>
          </p:nvSpPr>
          <p:spPr>
            <a:xfrm rot="5400000">
              <a:off x="0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51C898D3-E88E-4C0C-9A0A-91DF9F46BD84}"/>
                </a:ext>
              </a:extLst>
            </p:cNvPr>
            <p:cNvSpPr/>
            <p:nvPr/>
          </p:nvSpPr>
          <p:spPr>
            <a:xfrm rot="-10800000">
              <a:off x="1445079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B0A23968-D9EC-87FF-BF55-B3981EAD8479}"/>
                </a:ext>
              </a:extLst>
            </p:cNvPr>
            <p:cNvSpPr/>
            <p:nvPr/>
          </p:nvSpPr>
          <p:spPr>
            <a:xfrm rot="-10800000" flipH="1" flipV="1">
              <a:off x="0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TextBox 51">
            <a:extLst>
              <a:ext uri="{FF2B5EF4-FFF2-40B4-BE49-F238E27FC236}">
                <a16:creationId xmlns:a16="http://schemas.microsoft.com/office/drawing/2014/main" id="{91F51526-ED37-0BED-6DCE-E0E0B09D4F86}"/>
              </a:ext>
            </a:extLst>
          </p:cNvPr>
          <p:cNvSpPr txBox="1"/>
          <p:nvPr/>
        </p:nvSpPr>
        <p:spPr>
          <a:xfrm>
            <a:off x="1646212" y="1002483"/>
            <a:ext cx="14995575" cy="707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ru-RU" sz="5600" b="1" dirty="0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Двухфакторная регрессионная модель</a:t>
            </a:r>
            <a:endParaRPr lang="en-US" sz="5600" b="1" dirty="0">
              <a:solidFill>
                <a:srgbClr val="227C9D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95593058-BB7D-2D3D-A6E2-5CFA354EB6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98314" y="2708288"/>
                <a:ext cx="13143472" cy="631697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ru-RU" dirty="0"/>
                  <a:t>Самая простая регрессионная модель пытается «объяснить» изменения переменной </a:t>
                </a:r>
                <a:r>
                  <a:rPr lang="en-US" dirty="0"/>
                  <a:t>Y </a:t>
                </a:r>
                <a:r>
                  <a:rPr lang="ru-RU" dirty="0"/>
                  <a:t>с помощью переменной </a:t>
                </a:r>
                <a:r>
                  <a:rPr lang="en-US" dirty="0"/>
                  <a:t>X:</a:t>
                </a:r>
              </a:p>
              <a:p>
                <a:pPr marL="0" indent="0">
                  <a:buFont typeface="Arial" pitchFamily="34" charset="0"/>
                  <a:buNone/>
                </a:pPr>
                <a:endParaRPr lang="en-US" dirty="0"/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  <a:p>
                <a:pPr marL="0" indent="0">
                  <a:buFont typeface="Arial" pitchFamily="34" charset="0"/>
                  <a:buNone/>
                </a:pPr>
                <a:endParaRPr lang="en-US" dirty="0"/>
              </a:p>
              <a:p>
                <a:pPr marL="0" indent="0">
                  <a:buFont typeface="Arial" pitchFamily="34" charset="0"/>
                  <a:buNone/>
                </a:pPr>
                <a:r>
                  <a:rPr lang="ru-RU" dirty="0"/>
                  <a:t>Где</a:t>
                </a:r>
                <a:r>
                  <a:rPr lang="en-US" dirty="0"/>
                  <a:t>:</a:t>
                </a:r>
              </a:p>
              <a:p>
                <a:pPr marL="457200" lvl="1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зависимая переменная</a:t>
                </a:r>
                <a:r>
                  <a:rPr lang="en-US" dirty="0"/>
                  <a:t>, </a:t>
                </a:r>
                <a:r>
                  <a:rPr lang="ru-RU" dirty="0"/>
                  <a:t>объясняемая переменная</a:t>
                </a:r>
                <a:r>
                  <a:rPr lang="en-US" dirty="0"/>
                  <a:t>…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независимая переменная</a:t>
                </a:r>
                <a:r>
                  <a:rPr lang="en-US" dirty="0"/>
                  <a:t>, </a:t>
                </a:r>
                <a:r>
                  <a:rPr lang="ru-RU" dirty="0"/>
                  <a:t>объясняющая переменная</a:t>
                </a:r>
                <a:r>
                  <a:rPr lang="en-US" dirty="0"/>
                  <a:t>, </a:t>
                </a:r>
                <a:r>
                  <a:rPr lang="ru-RU" dirty="0"/>
                  <a:t>регрессор</a:t>
                </a:r>
                <a:r>
                  <a:rPr lang="en-US" dirty="0"/>
                  <a:t>…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константа, пересечение</a:t>
                </a:r>
                <a:endParaRPr lang="en-US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–</a:t>
                </a:r>
                <a:r>
                  <a:rPr lang="ru-RU" dirty="0"/>
                  <a:t> наклон, коэффициент</a:t>
                </a:r>
                <a:endParaRPr lang="en-US" dirty="0"/>
              </a:p>
              <a:p>
                <a:pPr marL="457200" lvl="1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– </a:t>
                </a:r>
                <a:r>
                  <a:rPr lang="ru-RU" dirty="0"/>
                  <a:t>ошибка </a:t>
                </a:r>
                <a:endParaRPr lang="en-US" dirty="0"/>
              </a:p>
            </p:txBody>
          </p:sp>
        </mc:Choice>
        <mc:Fallback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95593058-BB7D-2D3D-A6E2-5CFA354EB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314" y="2708288"/>
                <a:ext cx="13143472" cy="6316979"/>
              </a:xfrm>
              <a:prstGeom prst="rect">
                <a:avLst/>
              </a:prstGeom>
              <a:blipFill>
                <a:blip r:embed="rId10"/>
                <a:stretch>
                  <a:fillRect l="-1206" t="-1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778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5"/>
          <p:cNvGrpSpPr/>
          <p:nvPr/>
        </p:nvGrpSpPr>
        <p:grpSpPr>
          <a:xfrm rot="2700000">
            <a:off x="-2396474" y="-2921783"/>
            <a:ext cx="7415398" cy="3565095"/>
            <a:chOff x="0" y="0"/>
            <a:chExt cx="660400" cy="3175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8" name="AutoShape 28"/>
          <p:cNvSpPr/>
          <p:nvPr/>
        </p:nvSpPr>
        <p:spPr>
          <a:xfrm>
            <a:off x="-2859087" y="-2102233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" name="AutoShape 29"/>
          <p:cNvSpPr/>
          <p:nvPr/>
        </p:nvSpPr>
        <p:spPr>
          <a:xfrm>
            <a:off x="-3073034" y="-1789557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" name="AutoShape 30"/>
          <p:cNvSpPr/>
          <p:nvPr/>
        </p:nvSpPr>
        <p:spPr>
          <a:xfrm>
            <a:off x="-3252636" y="-1431087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" name="AutoShape 31"/>
          <p:cNvSpPr/>
          <p:nvPr/>
        </p:nvSpPr>
        <p:spPr>
          <a:xfrm>
            <a:off x="-3379290" y="-1044819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AutoShape 32"/>
          <p:cNvSpPr/>
          <p:nvPr/>
        </p:nvSpPr>
        <p:spPr>
          <a:xfrm>
            <a:off x="-3523144" y="-605142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" name="AutoShape 33"/>
          <p:cNvSpPr/>
          <p:nvPr/>
        </p:nvSpPr>
        <p:spPr>
          <a:xfrm>
            <a:off x="-3643964" y="-161419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4" name="Group 34"/>
          <p:cNvGrpSpPr/>
          <p:nvPr/>
        </p:nvGrpSpPr>
        <p:grpSpPr>
          <a:xfrm>
            <a:off x="15036573" y="5953982"/>
            <a:ext cx="3251427" cy="4335236"/>
            <a:chOff x="0" y="0"/>
            <a:chExt cx="4335236" cy="5780314"/>
          </a:xfrm>
        </p:grpSpPr>
        <p:sp>
          <p:nvSpPr>
            <p:cNvPr id="35" name="Freeform 35"/>
            <p:cNvSpPr/>
            <p:nvPr/>
          </p:nvSpPr>
          <p:spPr>
            <a:xfrm>
              <a:off x="2890157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2890157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 rot="5400000" flipH="1" flipV="1">
              <a:off x="2890157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445079" y="0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1445079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/>
            <p:cNvSpPr/>
            <p:nvPr/>
          </p:nvSpPr>
          <p:spPr>
            <a:xfrm rot="5400000">
              <a:off x="0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/>
            <p:nvPr/>
          </p:nvSpPr>
          <p:spPr>
            <a:xfrm rot="-10800000">
              <a:off x="1445079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/>
            <p:cNvSpPr/>
            <p:nvPr/>
          </p:nvSpPr>
          <p:spPr>
            <a:xfrm rot="-10800000" flipH="1" flipV="1">
              <a:off x="0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2500438" y="1081591"/>
            <a:ext cx="13287123" cy="707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ru-RU" sz="5600" b="1" dirty="0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Многофакторная регрессионная модель</a:t>
            </a:r>
            <a:endParaRPr lang="en-US" sz="5600" b="1" dirty="0">
              <a:solidFill>
                <a:srgbClr val="227C9D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B2E7038A-E097-5FD6-44B4-77A263F46C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98314" y="2708288"/>
                <a:ext cx="13143472" cy="631697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endParaRPr lang="ru-RU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ru-RU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𝒌𝒊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𝝐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Где</a:t>
                </a:r>
                <a:r>
                  <a:rPr lang="en-US" dirty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 </a:t>
                </a:r>
                <a:r>
                  <a:rPr lang="ru-RU" dirty="0"/>
                  <a:t>зависимая переменная</a:t>
                </a:r>
                <a:r>
                  <a:rPr lang="en-US" dirty="0"/>
                  <a:t>, </a:t>
                </a:r>
                <a:r>
                  <a:rPr lang="ru-RU" dirty="0"/>
                  <a:t>объясняемая переменная</a:t>
                </a:r>
                <a:r>
                  <a:rPr lang="en-US" dirty="0"/>
                  <a:t>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𝑘𝑖</m:t>
                        </m:r>
                      </m:sub>
                    </m:sSub>
                  </m:oMath>
                </a14:m>
                <a:r>
                  <a:rPr lang="en-US" dirty="0"/>
                  <a:t> - </a:t>
                </a:r>
                <a:r>
                  <a:rPr lang="ru-RU" dirty="0"/>
                  <a:t>независимая переменная </a:t>
                </a:r>
                <a:r>
                  <a:rPr lang="en-US" i="1" dirty="0"/>
                  <a:t>k </a:t>
                </a:r>
                <a:r>
                  <a:rPr lang="ru-RU" dirty="0"/>
                  <a:t>порядка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-</a:t>
                </a:r>
                <a:r>
                  <a:rPr lang="ru-RU" dirty="0"/>
                  <a:t> коэффициент переменной </a:t>
                </a:r>
                <a:r>
                  <a:rPr lang="en-US" i="1" dirty="0"/>
                  <a:t>k </a:t>
                </a:r>
                <a:r>
                  <a:rPr lang="ru-RU" dirty="0"/>
                  <a:t>порядка</a:t>
                </a:r>
                <a:endParaRPr lang="en-US" dirty="0"/>
              </a:p>
            </p:txBody>
          </p:sp>
        </mc:Choice>
        <mc:Fallback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B2E7038A-E097-5FD6-44B4-77A263F46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314" y="2708288"/>
                <a:ext cx="13143472" cy="6316979"/>
              </a:xfrm>
              <a:prstGeom prst="rect">
                <a:avLst/>
              </a:prstGeom>
              <a:blipFill>
                <a:blip r:embed="rId10"/>
                <a:stretch>
                  <a:fillRect l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rot="-10800000">
            <a:off x="9525" y="824316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83809" y="82717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0" y="93555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3321750" y="93841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7204191" y="813748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7204191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6120382" y="705368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6120382" y="813748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5400000">
            <a:off x="15036573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5400000" flipH="1" flipV="1">
            <a:off x="12770705" y="83384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0800000" flipH="1" flipV="1">
            <a:off x="12770705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5343984" y="664223"/>
            <a:ext cx="7600032" cy="707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ru-RU" sz="5600" b="1" dirty="0">
                <a:solidFill>
                  <a:srgbClr val="48CFAE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А ЗАЧЕМ ОНА НУЖНА</a:t>
            </a:r>
            <a:r>
              <a:rPr lang="en-US" sz="5600" b="1" dirty="0">
                <a:solidFill>
                  <a:srgbClr val="48CFAE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C00043-3BEE-12F0-B829-89083D5A076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3248"/>
          <a:stretch/>
        </p:blipFill>
        <p:spPr>
          <a:xfrm>
            <a:off x="2167618" y="1837864"/>
            <a:ext cx="5438201" cy="34580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58C36A-4A00-0470-5D07-6A6ECBA46F0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6569" t="12068" r="18703" b="13469"/>
          <a:stretch/>
        </p:blipFill>
        <p:spPr>
          <a:xfrm>
            <a:off x="10710182" y="1837864"/>
            <a:ext cx="5438200" cy="33056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8943BF-7C0D-097C-B519-B9DFC26BC4A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b="9674"/>
          <a:stretch/>
        </p:blipFill>
        <p:spPr>
          <a:xfrm>
            <a:off x="2177142" y="5737602"/>
            <a:ext cx="5438201" cy="34580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5FA165D-1BC4-9CF9-D238-A3B72982EB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10181" y="5737602"/>
            <a:ext cx="5438201" cy="35928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7A42E-CCD8-106B-1D1C-67E532858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>
            <a:extLst>
              <a:ext uri="{FF2B5EF4-FFF2-40B4-BE49-F238E27FC236}">
                <a16:creationId xmlns:a16="http://schemas.microsoft.com/office/drawing/2014/main" id="{D8176C1F-5043-97E1-17DC-966A0785D0A0}"/>
              </a:ext>
            </a:extLst>
          </p:cNvPr>
          <p:cNvSpPr/>
          <p:nvPr/>
        </p:nvSpPr>
        <p:spPr>
          <a:xfrm rot="-10800000">
            <a:off x="9525" y="824316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0B7214A6-A9B1-2F64-A0DD-893B8D298CB8}"/>
              </a:ext>
            </a:extLst>
          </p:cNvPr>
          <p:cNvSpPr/>
          <p:nvPr/>
        </p:nvSpPr>
        <p:spPr>
          <a:xfrm>
            <a:off x="1083809" y="82717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81EA0672-3920-5329-0502-F6F351A3CACC}"/>
              </a:ext>
            </a:extLst>
          </p:cNvPr>
          <p:cNvSpPr/>
          <p:nvPr/>
        </p:nvSpPr>
        <p:spPr>
          <a:xfrm>
            <a:off x="0" y="93555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56D454AC-24DF-D2B0-25FB-26F476EC468D}"/>
              </a:ext>
            </a:extLst>
          </p:cNvPr>
          <p:cNvSpPr/>
          <p:nvPr/>
        </p:nvSpPr>
        <p:spPr>
          <a:xfrm>
            <a:off x="3321750" y="93841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3EF9AEFB-2163-4753-CEC5-92E616F1DC68}"/>
              </a:ext>
            </a:extLst>
          </p:cNvPr>
          <p:cNvSpPr/>
          <p:nvPr/>
        </p:nvSpPr>
        <p:spPr>
          <a:xfrm>
            <a:off x="17204191" y="813748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47C5A402-C65B-7F79-E57A-95ECAA4AE87C}"/>
              </a:ext>
            </a:extLst>
          </p:cNvPr>
          <p:cNvSpPr/>
          <p:nvPr/>
        </p:nvSpPr>
        <p:spPr>
          <a:xfrm>
            <a:off x="17204191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02C58E4B-467A-4C6B-D58B-40A794643EED}"/>
              </a:ext>
            </a:extLst>
          </p:cNvPr>
          <p:cNvSpPr/>
          <p:nvPr/>
        </p:nvSpPr>
        <p:spPr>
          <a:xfrm>
            <a:off x="16120382" y="705368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E100B359-7F33-69EF-1B29-43E22FA86958}"/>
              </a:ext>
            </a:extLst>
          </p:cNvPr>
          <p:cNvSpPr/>
          <p:nvPr/>
        </p:nvSpPr>
        <p:spPr>
          <a:xfrm>
            <a:off x="16120382" y="813748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B3A3080B-2CE6-65FB-C969-1D910F0BE4CF}"/>
              </a:ext>
            </a:extLst>
          </p:cNvPr>
          <p:cNvSpPr/>
          <p:nvPr/>
        </p:nvSpPr>
        <p:spPr>
          <a:xfrm rot="5400000">
            <a:off x="15036573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FE74D377-200F-BC08-6FED-1E2DF35A82D9}"/>
              </a:ext>
            </a:extLst>
          </p:cNvPr>
          <p:cNvSpPr/>
          <p:nvPr/>
        </p:nvSpPr>
        <p:spPr>
          <a:xfrm rot="5400000" flipH="1" flipV="1">
            <a:off x="12770705" y="83384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DBECEF30-FBFB-6AC5-628D-484DB1B4D009}"/>
              </a:ext>
            </a:extLst>
          </p:cNvPr>
          <p:cNvSpPr/>
          <p:nvPr/>
        </p:nvSpPr>
        <p:spPr>
          <a:xfrm rot="-10800000" flipH="1" flipV="1">
            <a:off x="12770705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1E19A971-876F-3781-23DB-342B09578270}"/>
              </a:ext>
            </a:extLst>
          </p:cNvPr>
          <p:cNvSpPr txBox="1"/>
          <p:nvPr/>
        </p:nvSpPr>
        <p:spPr>
          <a:xfrm>
            <a:off x="5343984" y="664223"/>
            <a:ext cx="7600032" cy="707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ru-RU" sz="5600" b="1" dirty="0">
                <a:solidFill>
                  <a:srgbClr val="48CFAE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А ЗАЧЕМ ОНА НУЖНА</a:t>
            </a:r>
            <a:r>
              <a:rPr lang="en-US" sz="5600" b="1" dirty="0">
                <a:solidFill>
                  <a:srgbClr val="48CFAE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?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C05ED35-68ED-9F81-1F0D-0286011EF0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7983836"/>
              </p:ext>
            </p:extLst>
          </p:nvPr>
        </p:nvGraphicFramePr>
        <p:xfrm>
          <a:off x="3048000" y="1494777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815752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485128" y="2611512"/>
            <a:ext cx="11285576" cy="1027869"/>
            <a:chOff x="0" y="0"/>
            <a:chExt cx="1592438" cy="2707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92438" cy="270714"/>
            </a:xfrm>
            <a:custGeom>
              <a:avLst/>
              <a:gdLst/>
              <a:ahLst/>
              <a:cxnLst/>
              <a:rect l="l" t="t" r="r" b="b"/>
              <a:pathLst>
                <a:path w="1592438" h="27071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FE6D7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85128" y="3877506"/>
            <a:ext cx="11285576" cy="1027869"/>
            <a:chOff x="0" y="0"/>
            <a:chExt cx="1592438" cy="2707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92438" cy="270714"/>
            </a:xfrm>
            <a:custGeom>
              <a:avLst/>
              <a:gdLst/>
              <a:ahLst/>
              <a:cxnLst/>
              <a:rect l="l" t="t" r="r" b="b"/>
              <a:pathLst>
                <a:path w="1592438" h="27071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85128" y="5143500"/>
            <a:ext cx="11285576" cy="1447708"/>
            <a:chOff x="0" y="0"/>
            <a:chExt cx="1592438" cy="27071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92438" cy="270714"/>
            </a:xfrm>
            <a:custGeom>
              <a:avLst/>
              <a:gdLst/>
              <a:ahLst/>
              <a:cxnLst/>
              <a:rect l="l" t="t" r="r" b="b"/>
              <a:pathLst>
                <a:path w="1592438" h="27071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48CFA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2700000">
            <a:off x="14034654" y="-4091495"/>
            <a:ext cx="7415398" cy="3565095"/>
            <a:chOff x="0" y="0"/>
            <a:chExt cx="660400" cy="317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 flipV="1">
            <a:off x="16779354" y="-3323851"/>
            <a:ext cx="5132702" cy="5185216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 flipV="1">
            <a:off x="17092031" y="-2963542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 flipV="1">
            <a:off x="17450501" y="-2612228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 flipV="1">
            <a:off x="17836769" y="-2308948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 flipV="1">
            <a:off x="18276445" y="-1822252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1485128" y="728567"/>
            <a:ext cx="10783071" cy="14130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44"/>
              </a:lnSpc>
            </a:pPr>
            <a:r>
              <a:rPr lang="uz-Cyrl-UZ" sz="5600" b="1" dirty="0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Классический эконометрический анализ:</a:t>
            </a:r>
            <a:endParaRPr lang="en-US" sz="5600" b="1" dirty="0">
              <a:solidFill>
                <a:srgbClr val="227C9D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852316" y="2874117"/>
            <a:ext cx="9914839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ru-RU" sz="4000" b="1" dirty="0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1. Формулировка теории или гипотезы</a:t>
            </a:r>
            <a:endParaRPr lang="en-US" sz="4000" b="1" dirty="0">
              <a:solidFill>
                <a:srgbClr val="FFFFFF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820677" y="4168383"/>
            <a:ext cx="9914839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ru-RU" sz="4000" b="1" dirty="0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2. Определение математической модели</a:t>
            </a:r>
            <a:endParaRPr lang="en-US" sz="4000" b="1" dirty="0">
              <a:solidFill>
                <a:srgbClr val="FFFFFF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828698" y="5406374"/>
            <a:ext cx="10668102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ru-RU" sz="4000" b="1" dirty="0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3. Спецификация статистической или эконометрической модели.</a:t>
            </a:r>
            <a:endParaRPr lang="en-US" sz="4000" b="1" dirty="0">
              <a:solidFill>
                <a:srgbClr val="FFFFFF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  <p:sp>
        <p:nvSpPr>
          <p:cNvPr id="30" name="Freeform 12">
            <a:extLst>
              <a:ext uri="{FF2B5EF4-FFF2-40B4-BE49-F238E27FC236}">
                <a16:creationId xmlns:a16="http://schemas.microsoft.com/office/drawing/2014/main" id="{916BC9F2-966E-9484-BB32-A6F0BDA83E3C}"/>
              </a:ext>
            </a:extLst>
          </p:cNvPr>
          <p:cNvSpPr/>
          <p:nvPr/>
        </p:nvSpPr>
        <p:spPr>
          <a:xfrm>
            <a:off x="17204191" y="813748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13">
            <a:extLst>
              <a:ext uri="{FF2B5EF4-FFF2-40B4-BE49-F238E27FC236}">
                <a16:creationId xmlns:a16="http://schemas.microsoft.com/office/drawing/2014/main" id="{1C674D76-A839-D834-1152-10ABA10A9B37}"/>
              </a:ext>
            </a:extLst>
          </p:cNvPr>
          <p:cNvSpPr/>
          <p:nvPr/>
        </p:nvSpPr>
        <p:spPr>
          <a:xfrm>
            <a:off x="17204191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14">
            <a:extLst>
              <a:ext uri="{FF2B5EF4-FFF2-40B4-BE49-F238E27FC236}">
                <a16:creationId xmlns:a16="http://schemas.microsoft.com/office/drawing/2014/main" id="{8B5101BE-B904-E4DC-8838-E718218B533D}"/>
              </a:ext>
            </a:extLst>
          </p:cNvPr>
          <p:cNvSpPr/>
          <p:nvPr/>
        </p:nvSpPr>
        <p:spPr>
          <a:xfrm>
            <a:off x="16120382" y="705368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15">
            <a:extLst>
              <a:ext uri="{FF2B5EF4-FFF2-40B4-BE49-F238E27FC236}">
                <a16:creationId xmlns:a16="http://schemas.microsoft.com/office/drawing/2014/main" id="{9CF3CB64-6B3F-73BE-ECD1-EF9466EF656A}"/>
              </a:ext>
            </a:extLst>
          </p:cNvPr>
          <p:cNvSpPr/>
          <p:nvPr/>
        </p:nvSpPr>
        <p:spPr>
          <a:xfrm>
            <a:off x="16120382" y="813748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16">
            <a:extLst>
              <a:ext uri="{FF2B5EF4-FFF2-40B4-BE49-F238E27FC236}">
                <a16:creationId xmlns:a16="http://schemas.microsoft.com/office/drawing/2014/main" id="{73709158-2DAA-A173-62B2-2E187950C646}"/>
              </a:ext>
            </a:extLst>
          </p:cNvPr>
          <p:cNvSpPr/>
          <p:nvPr/>
        </p:nvSpPr>
        <p:spPr>
          <a:xfrm rot="5400000">
            <a:off x="15036573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17">
            <a:extLst>
              <a:ext uri="{FF2B5EF4-FFF2-40B4-BE49-F238E27FC236}">
                <a16:creationId xmlns:a16="http://schemas.microsoft.com/office/drawing/2014/main" id="{0CD170F2-135B-5232-A853-69DBB1F43AA4}"/>
              </a:ext>
            </a:extLst>
          </p:cNvPr>
          <p:cNvSpPr/>
          <p:nvPr/>
        </p:nvSpPr>
        <p:spPr>
          <a:xfrm rot="5400000" flipH="1" flipV="1">
            <a:off x="12770705" y="83384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18">
            <a:extLst>
              <a:ext uri="{FF2B5EF4-FFF2-40B4-BE49-F238E27FC236}">
                <a16:creationId xmlns:a16="http://schemas.microsoft.com/office/drawing/2014/main" id="{178D6ED3-425C-68C3-AD1F-EA63F0F05DF5}"/>
              </a:ext>
            </a:extLst>
          </p:cNvPr>
          <p:cNvSpPr/>
          <p:nvPr/>
        </p:nvSpPr>
        <p:spPr>
          <a:xfrm rot="10800000" flipH="1" flipV="1">
            <a:off x="12770705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5" name="Group 8">
            <a:extLst>
              <a:ext uri="{FF2B5EF4-FFF2-40B4-BE49-F238E27FC236}">
                <a16:creationId xmlns:a16="http://schemas.microsoft.com/office/drawing/2014/main" id="{BAEEFBF8-0411-D3E8-CA09-3B59C12D3A2A}"/>
              </a:ext>
            </a:extLst>
          </p:cNvPr>
          <p:cNvGrpSpPr/>
          <p:nvPr/>
        </p:nvGrpSpPr>
        <p:grpSpPr>
          <a:xfrm>
            <a:off x="1466078" y="6829333"/>
            <a:ext cx="11285576" cy="1027869"/>
            <a:chOff x="0" y="0"/>
            <a:chExt cx="1592438" cy="270714"/>
          </a:xfrm>
        </p:grpSpPr>
        <p:sp>
          <p:nvSpPr>
            <p:cNvPr id="56" name="Freeform 9">
              <a:extLst>
                <a:ext uri="{FF2B5EF4-FFF2-40B4-BE49-F238E27FC236}">
                  <a16:creationId xmlns:a16="http://schemas.microsoft.com/office/drawing/2014/main" id="{CB07F738-D05D-6905-7766-6943EB8201E7}"/>
                </a:ext>
              </a:extLst>
            </p:cNvPr>
            <p:cNvSpPr/>
            <p:nvPr/>
          </p:nvSpPr>
          <p:spPr>
            <a:xfrm>
              <a:off x="0" y="0"/>
              <a:ext cx="1592438" cy="270714"/>
            </a:xfrm>
            <a:custGeom>
              <a:avLst/>
              <a:gdLst/>
              <a:ahLst/>
              <a:cxnLst/>
              <a:rect l="l" t="t" r="r" b="b"/>
              <a:pathLst>
                <a:path w="1592438" h="27071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TextBox 10">
              <a:extLst>
                <a:ext uri="{FF2B5EF4-FFF2-40B4-BE49-F238E27FC236}">
                  <a16:creationId xmlns:a16="http://schemas.microsoft.com/office/drawing/2014/main" id="{5F2F7948-BE09-7323-651A-41448362554C}"/>
                </a:ext>
              </a:extLst>
            </p:cNvPr>
            <p:cNvSpPr txBox="1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8" name="TextBox 25">
            <a:extLst>
              <a:ext uri="{FF2B5EF4-FFF2-40B4-BE49-F238E27FC236}">
                <a16:creationId xmlns:a16="http://schemas.microsoft.com/office/drawing/2014/main" id="{B17352AF-650A-A857-5007-F6DA0B3D49C2}"/>
              </a:ext>
            </a:extLst>
          </p:cNvPr>
          <p:cNvSpPr txBox="1"/>
          <p:nvPr/>
        </p:nvSpPr>
        <p:spPr>
          <a:xfrm>
            <a:off x="1820676" y="7122952"/>
            <a:ext cx="9914839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ru-RU" sz="4000" b="1" dirty="0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4. Сбор данных и оценка параметров</a:t>
            </a:r>
            <a:endParaRPr lang="en-US" sz="4000" b="1" dirty="0">
              <a:solidFill>
                <a:srgbClr val="FFFFFF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  <p:grpSp>
        <p:nvGrpSpPr>
          <p:cNvPr id="59" name="Group 8">
            <a:extLst>
              <a:ext uri="{FF2B5EF4-FFF2-40B4-BE49-F238E27FC236}">
                <a16:creationId xmlns:a16="http://schemas.microsoft.com/office/drawing/2014/main" id="{7087D256-E106-2B4C-B856-914883F892F2}"/>
              </a:ext>
            </a:extLst>
          </p:cNvPr>
          <p:cNvGrpSpPr/>
          <p:nvPr/>
        </p:nvGrpSpPr>
        <p:grpSpPr>
          <a:xfrm>
            <a:off x="1461315" y="8095327"/>
            <a:ext cx="11285576" cy="1027869"/>
            <a:chOff x="0" y="0"/>
            <a:chExt cx="1592438" cy="270714"/>
          </a:xfrm>
        </p:grpSpPr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49A60B08-4BCB-B4BB-8C74-8B105117AF22}"/>
                </a:ext>
              </a:extLst>
            </p:cNvPr>
            <p:cNvSpPr/>
            <p:nvPr/>
          </p:nvSpPr>
          <p:spPr>
            <a:xfrm>
              <a:off x="0" y="0"/>
              <a:ext cx="1592438" cy="270714"/>
            </a:xfrm>
            <a:custGeom>
              <a:avLst/>
              <a:gdLst/>
              <a:ahLst/>
              <a:cxnLst/>
              <a:rect l="l" t="t" r="r" b="b"/>
              <a:pathLst>
                <a:path w="1592438" h="27071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Box 10">
              <a:extLst>
                <a:ext uri="{FF2B5EF4-FFF2-40B4-BE49-F238E27FC236}">
                  <a16:creationId xmlns:a16="http://schemas.microsoft.com/office/drawing/2014/main" id="{BB017801-6811-F665-E8F5-31EB1CD07BF7}"/>
                </a:ext>
              </a:extLst>
            </p:cNvPr>
            <p:cNvSpPr txBox="1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62" name="TextBox 25">
            <a:extLst>
              <a:ext uri="{FF2B5EF4-FFF2-40B4-BE49-F238E27FC236}">
                <a16:creationId xmlns:a16="http://schemas.microsoft.com/office/drawing/2014/main" id="{6C580BFF-5AA6-B152-30FF-14FA668B106D}"/>
              </a:ext>
            </a:extLst>
          </p:cNvPr>
          <p:cNvSpPr txBox="1"/>
          <p:nvPr/>
        </p:nvSpPr>
        <p:spPr>
          <a:xfrm>
            <a:off x="1815913" y="8388946"/>
            <a:ext cx="9914839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ru-RU" sz="4000" b="1" dirty="0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5. Проверка гипотез</a:t>
            </a:r>
            <a:endParaRPr lang="en-US" sz="4000" b="1" dirty="0">
              <a:solidFill>
                <a:srgbClr val="FFFFFF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3A26D-D088-F791-A65D-7AF0D19C7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5">
            <a:extLst>
              <a:ext uri="{FF2B5EF4-FFF2-40B4-BE49-F238E27FC236}">
                <a16:creationId xmlns:a16="http://schemas.microsoft.com/office/drawing/2014/main" id="{C64D12D0-25FA-A156-F3AB-9F76F47838AC}"/>
              </a:ext>
            </a:extLst>
          </p:cNvPr>
          <p:cNvGrpSpPr/>
          <p:nvPr/>
        </p:nvGrpSpPr>
        <p:grpSpPr>
          <a:xfrm rot="2700000">
            <a:off x="-2396474" y="-2921783"/>
            <a:ext cx="7415398" cy="3565095"/>
            <a:chOff x="0" y="0"/>
            <a:chExt cx="660400" cy="317500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11E356EE-41FA-1E48-5DD7-9567CB5E2146}"/>
                </a:ext>
              </a:extLst>
            </p:cNvPr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776AA57C-834D-639A-2231-B1E192030E0E}"/>
                </a:ext>
              </a:extLst>
            </p:cNvPr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8" name="AutoShape 28">
            <a:extLst>
              <a:ext uri="{FF2B5EF4-FFF2-40B4-BE49-F238E27FC236}">
                <a16:creationId xmlns:a16="http://schemas.microsoft.com/office/drawing/2014/main" id="{DB1BD205-BE09-2E72-6D0A-AE743877D699}"/>
              </a:ext>
            </a:extLst>
          </p:cNvPr>
          <p:cNvSpPr/>
          <p:nvPr/>
        </p:nvSpPr>
        <p:spPr>
          <a:xfrm>
            <a:off x="-2859087" y="-2102233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" name="AutoShape 29">
            <a:extLst>
              <a:ext uri="{FF2B5EF4-FFF2-40B4-BE49-F238E27FC236}">
                <a16:creationId xmlns:a16="http://schemas.microsoft.com/office/drawing/2014/main" id="{3C2F345E-8A88-B262-7236-FF978A39D766}"/>
              </a:ext>
            </a:extLst>
          </p:cNvPr>
          <p:cNvSpPr/>
          <p:nvPr/>
        </p:nvSpPr>
        <p:spPr>
          <a:xfrm>
            <a:off x="-3073034" y="-1789557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" name="AutoShape 30">
            <a:extLst>
              <a:ext uri="{FF2B5EF4-FFF2-40B4-BE49-F238E27FC236}">
                <a16:creationId xmlns:a16="http://schemas.microsoft.com/office/drawing/2014/main" id="{759765B5-FB7E-E439-BC35-AD6C6976534C}"/>
              </a:ext>
            </a:extLst>
          </p:cNvPr>
          <p:cNvSpPr/>
          <p:nvPr/>
        </p:nvSpPr>
        <p:spPr>
          <a:xfrm>
            <a:off x="-3252636" y="-1431087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" name="AutoShape 31">
            <a:extLst>
              <a:ext uri="{FF2B5EF4-FFF2-40B4-BE49-F238E27FC236}">
                <a16:creationId xmlns:a16="http://schemas.microsoft.com/office/drawing/2014/main" id="{55EB9592-1533-FE93-1F89-E206ADC5195E}"/>
              </a:ext>
            </a:extLst>
          </p:cNvPr>
          <p:cNvSpPr/>
          <p:nvPr/>
        </p:nvSpPr>
        <p:spPr>
          <a:xfrm>
            <a:off x="-3379290" y="-1044819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AutoShape 32">
            <a:extLst>
              <a:ext uri="{FF2B5EF4-FFF2-40B4-BE49-F238E27FC236}">
                <a16:creationId xmlns:a16="http://schemas.microsoft.com/office/drawing/2014/main" id="{CCC58A6A-FDB1-D610-BD17-48784B4197DE}"/>
              </a:ext>
            </a:extLst>
          </p:cNvPr>
          <p:cNvSpPr/>
          <p:nvPr/>
        </p:nvSpPr>
        <p:spPr>
          <a:xfrm>
            <a:off x="-3523144" y="-605142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" name="AutoShape 33">
            <a:extLst>
              <a:ext uri="{FF2B5EF4-FFF2-40B4-BE49-F238E27FC236}">
                <a16:creationId xmlns:a16="http://schemas.microsoft.com/office/drawing/2014/main" id="{AA7E66E7-4AB4-1E57-92B8-60C78CBC2E40}"/>
              </a:ext>
            </a:extLst>
          </p:cNvPr>
          <p:cNvSpPr/>
          <p:nvPr/>
        </p:nvSpPr>
        <p:spPr>
          <a:xfrm>
            <a:off x="-3643964" y="-161419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4" name="Group 34">
            <a:extLst>
              <a:ext uri="{FF2B5EF4-FFF2-40B4-BE49-F238E27FC236}">
                <a16:creationId xmlns:a16="http://schemas.microsoft.com/office/drawing/2014/main" id="{B24B6531-E7B4-89C4-8CC9-396E2B53E4A3}"/>
              </a:ext>
            </a:extLst>
          </p:cNvPr>
          <p:cNvGrpSpPr/>
          <p:nvPr/>
        </p:nvGrpSpPr>
        <p:grpSpPr>
          <a:xfrm>
            <a:off x="15036573" y="5953982"/>
            <a:ext cx="3251427" cy="4335236"/>
            <a:chOff x="0" y="0"/>
            <a:chExt cx="4335236" cy="5780314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C855BA8D-55A4-4303-56A0-0C0E4669370F}"/>
                </a:ext>
              </a:extLst>
            </p:cNvPr>
            <p:cNvSpPr/>
            <p:nvPr/>
          </p:nvSpPr>
          <p:spPr>
            <a:xfrm>
              <a:off x="2890157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B62A090E-A8F6-3BA4-5565-865623C9A012}"/>
                </a:ext>
              </a:extLst>
            </p:cNvPr>
            <p:cNvSpPr/>
            <p:nvPr/>
          </p:nvSpPr>
          <p:spPr>
            <a:xfrm>
              <a:off x="2890157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BD5814B1-DA40-E2EA-CB3E-74B375C6C4F8}"/>
                </a:ext>
              </a:extLst>
            </p:cNvPr>
            <p:cNvSpPr/>
            <p:nvPr/>
          </p:nvSpPr>
          <p:spPr>
            <a:xfrm rot="5400000" flipH="1" flipV="1">
              <a:off x="2890157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595D779E-823E-3770-3937-F2BE8D93E88F}"/>
                </a:ext>
              </a:extLst>
            </p:cNvPr>
            <p:cNvSpPr/>
            <p:nvPr/>
          </p:nvSpPr>
          <p:spPr>
            <a:xfrm>
              <a:off x="1445079" y="0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CD852E27-5189-98F6-C261-144A3CB7B946}"/>
                </a:ext>
              </a:extLst>
            </p:cNvPr>
            <p:cNvSpPr/>
            <p:nvPr/>
          </p:nvSpPr>
          <p:spPr>
            <a:xfrm>
              <a:off x="1445079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2EB6C928-3D89-F505-30F1-9E78EFFFC1ED}"/>
                </a:ext>
              </a:extLst>
            </p:cNvPr>
            <p:cNvSpPr/>
            <p:nvPr/>
          </p:nvSpPr>
          <p:spPr>
            <a:xfrm rot="5400000">
              <a:off x="0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F86162D0-B0CC-5337-B695-0BEEEBD1A77F}"/>
                </a:ext>
              </a:extLst>
            </p:cNvPr>
            <p:cNvSpPr/>
            <p:nvPr/>
          </p:nvSpPr>
          <p:spPr>
            <a:xfrm rot="-10800000">
              <a:off x="1445079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7B5AA895-9DB0-A4FE-B435-925FDF2F1607}"/>
                </a:ext>
              </a:extLst>
            </p:cNvPr>
            <p:cNvSpPr/>
            <p:nvPr/>
          </p:nvSpPr>
          <p:spPr>
            <a:xfrm rot="-10800000" flipH="1" flipV="1">
              <a:off x="0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TextBox 51">
            <a:extLst>
              <a:ext uri="{FF2B5EF4-FFF2-40B4-BE49-F238E27FC236}">
                <a16:creationId xmlns:a16="http://schemas.microsoft.com/office/drawing/2014/main" id="{54901F7E-EC4A-ED24-E078-B348049DD61B}"/>
              </a:ext>
            </a:extLst>
          </p:cNvPr>
          <p:cNvSpPr txBox="1"/>
          <p:nvPr/>
        </p:nvSpPr>
        <p:spPr>
          <a:xfrm>
            <a:off x="4058666" y="1028700"/>
            <a:ext cx="10266934" cy="707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ru-RU" sz="5600" b="1" dirty="0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Стандартная ошибка</a:t>
            </a:r>
            <a:endParaRPr lang="en-US" sz="5600" b="1" dirty="0">
              <a:solidFill>
                <a:srgbClr val="227C9D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F8D73F7E-C3B5-40F1-AC66-E1077CB4DC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98314" y="2708288"/>
                <a:ext cx="13143472" cy="631697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ru-RU" sz="4000" dirty="0"/>
                  <a:t>Стандартное отклонение вариации наблюдений вокруг линии регрессии оценивается по формуле:</a:t>
                </a:r>
              </a:p>
              <a:p>
                <a:pPr marL="0" indent="0" algn="ctr">
                  <a:buNone/>
                </a:pPr>
                <a:r>
                  <a:rPr lang="ru-RU" sz="4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/>
                        </m:ctrlPr>
                      </m:sSubPr>
                      <m:e>
                        <m:r>
                          <a:rPr lang="en-US" b="1" i="1"/>
                          <m:t>𝒔</m:t>
                        </m:r>
                      </m:e>
                      <m:sub>
                        <m:r>
                          <a:rPr lang="en-US" b="1" i="1"/>
                          <m:t>𝜺</m:t>
                        </m:r>
                      </m:sub>
                    </m:sSub>
                    <m:r>
                      <a:rPr lang="en-US" b="1" i="1"/>
                      <m:t>=</m:t>
                    </m:r>
                    <m:rad>
                      <m:radPr>
                        <m:degHide m:val="on"/>
                        <m:ctrlPr>
                          <a:rPr lang="en-US" b="1" i="1"/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1" i="1"/>
                            </m:ctrlPr>
                          </m:fPr>
                          <m:num>
                            <m:r>
                              <a:rPr lang="en-US" b="1" i="1"/>
                              <m:t>𝑹𝑺𝑺</m:t>
                            </m:r>
                          </m:num>
                          <m:den>
                            <m:r>
                              <a:rPr lang="en-US" b="1" i="1"/>
                              <m:t>𝒏</m:t>
                            </m:r>
                            <m:r>
                              <a:rPr lang="en-US" b="1" i="1"/>
                              <m:t>−</m:t>
                            </m:r>
                            <m:r>
                              <a:rPr lang="en-US" b="1" i="1"/>
                              <m:t>𝒌</m:t>
                            </m:r>
                            <m:r>
                              <a:rPr lang="en-US" b="1" i="1"/>
                              <m:t>−</m:t>
                            </m:r>
                            <m:r>
                              <a:rPr lang="en-US" b="1" i="1"/>
                              <m:t>𝟏</m:t>
                            </m:r>
                          </m:den>
                        </m:f>
                      </m:e>
                    </m:ra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где:</a:t>
                </a:r>
                <a:endParaRPr lang="en-US" dirty="0"/>
              </a:p>
              <a:p>
                <a:pPr lvl="0">
                  <a:spcBef>
                    <a:spcPts val="600"/>
                  </a:spcBef>
                </a:pPr>
                <a:r>
                  <a:rPr lang="en-US" dirty="0"/>
                  <a:t>𝑅𝑆𝑆</a:t>
                </a:r>
                <a:r>
                  <a:rPr lang="ru-RU" dirty="0"/>
                  <a:t> – это сумма квадратом ошибки - </a:t>
                </a:r>
                <a14:m>
                  <m:oMath xmlns:m="http://schemas.openxmlformats.org/officeDocument/2006/math">
                    <m:r>
                      <a:rPr lang="ru-RU" i="1"/>
                      <m:t>∑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𝑦</m:t>
                            </m:r>
                            <m:r>
                              <a:rPr lang="ru-RU" i="1"/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i="1"/>
                                </m:ctrlPr>
                              </m:accPr>
                              <m:e>
                                <m:r>
                                  <a:rPr lang="en-US" i="1"/>
                                  <m:t>𝑦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0">
                  <a:spcBef>
                    <a:spcPts val="600"/>
                  </a:spcBef>
                </a:pPr>
                <a:r>
                  <a:rPr lang="en-US" dirty="0"/>
                  <a:t>𝑛 – </a:t>
                </a:r>
                <a:r>
                  <a:rPr lang="ru-RU" dirty="0"/>
                  <a:t>количество наблюдений</a:t>
                </a:r>
                <a:endParaRPr lang="en-US" dirty="0"/>
              </a:p>
              <a:p>
                <a:pPr lvl="0">
                  <a:spcBef>
                    <a:spcPts val="600"/>
                  </a:spcBef>
                </a:pPr>
                <a:r>
                  <a:rPr lang="en-US" dirty="0"/>
                  <a:t>𝑘 – </a:t>
                </a:r>
                <a:r>
                  <a:rPr lang="ru-RU" dirty="0"/>
                  <a:t>количество независимых переменных</a:t>
                </a:r>
                <a:endParaRPr lang="en-US" dirty="0"/>
              </a:p>
              <a:p>
                <a:pPr marL="0" indent="0" algn="ctr">
                  <a:buFont typeface="Arial" pitchFamily="34" charset="0"/>
                  <a:buNone/>
                </a:pPr>
                <a:endParaRPr lang="en-US" sz="4000" dirty="0"/>
              </a:p>
            </p:txBody>
          </p:sp>
        </mc:Choice>
        <mc:Fallback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F8D73F7E-C3B5-40F1-AC66-E1077CB4D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314" y="2708288"/>
                <a:ext cx="13143472" cy="6316979"/>
              </a:xfrm>
              <a:prstGeom prst="rect">
                <a:avLst/>
              </a:prstGeom>
              <a:blipFill>
                <a:blip r:embed="rId10"/>
                <a:stretch>
                  <a:fillRect l="-1670" t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181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1F5EA-2C16-CBE3-0266-1DA95428A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5">
            <a:extLst>
              <a:ext uri="{FF2B5EF4-FFF2-40B4-BE49-F238E27FC236}">
                <a16:creationId xmlns:a16="http://schemas.microsoft.com/office/drawing/2014/main" id="{C3538F67-C6EA-08A3-8DA4-FAC80584E9DF}"/>
              </a:ext>
            </a:extLst>
          </p:cNvPr>
          <p:cNvGrpSpPr/>
          <p:nvPr/>
        </p:nvGrpSpPr>
        <p:grpSpPr>
          <a:xfrm rot="2700000">
            <a:off x="-2396474" y="-2921783"/>
            <a:ext cx="7415398" cy="3565095"/>
            <a:chOff x="0" y="0"/>
            <a:chExt cx="660400" cy="317500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E099F99C-6451-EE14-DC40-9D318A050F0C}"/>
                </a:ext>
              </a:extLst>
            </p:cNvPr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797E8113-DE9B-EB40-8037-2033BBB1228C}"/>
                </a:ext>
              </a:extLst>
            </p:cNvPr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8" name="AutoShape 28">
            <a:extLst>
              <a:ext uri="{FF2B5EF4-FFF2-40B4-BE49-F238E27FC236}">
                <a16:creationId xmlns:a16="http://schemas.microsoft.com/office/drawing/2014/main" id="{5F610001-E1B6-0FC2-6F75-3ABFBC50FEB6}"/>
              </a:ext>
            </a:extLst>
          </p:cNvPr>
          <p:cNvSpPr/>
          <p:nvPr/>
        </p:nvSpPr>
        <p:spPr>
          <a:xfrm>
            <a:off x="-2859087" y="-2102233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" name="AutoShape 29">
            <a:extLst>
              <a:ext uri="{FF2B5EF4-FFF2-40B4-BE49-F238E27FC236}">
                <a16:creationId xmlns:a16="http://schemas.microsoft.com/office/drawing/2014/main" id="{EE9531F5-18F4-D518-7C8E-AEB60F744A95}"/>
              </a:ext>
            </a:extLst>
          </p:cNvPr>
          <p:cNvSpPr/>
          <p:nvPr/>
        </p:nvSpPr>
        <p:spPr>
          <a:xfrm>
            <a:off x="-3073034" y="-1789557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" name="AutoShape 30">
            <a:extLst>
              <a:ext uri="{FF2B5EF4-FFF2-40B4-BE49-F238E27FC236}">
                <a16:creationId xmlns:a16="http://schemas.microsoft.com/office/drawing/2014/main" id="{E74096B8-FEBA-CB58-6C7E-545F67EB07E1}"/>
              </a:ext>
            </a:extLst>
          </p:cNvPr>
          <p:cNvSpPr/>
          <p:nvPr/>
        </p:nvSpPr>
        <p:spPr>
          <a:xfrm>
            <a:off x="-3252636" y="-1431087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" name="AutoShape 31">
            <a:extLst>
              <a:ext uri="{FF2B5EF4-FFF2-40B4-BE49-F238E27FC236}">
                <a16:creationId xmlns:a16="http://schemas.microsoft.com/office/drawing/2014/main" id="{C5ACF9B9-01D5-E021-B60C-56182E3FB686}"/>
              </a:ext>
            </a:extLst>
          </p:cNvPr>
          <p:cNvSpPr/>
          <p:nvPr/>
        </p:nvSpPr>
        <p:spPr>
          <a:xfrm>
            <a:off x="-3379290" y="-1044819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AutoShape 32">
            <a:extLst>
              <a:ext uri="{FF2B5EF4-FFF2-40B4-BE49-F238E27FC236}">
                <a16:creationId xmlns:a16="http://schemas.microsoft.com/office/drawing/2014/main" id="{6C4955E0-A115-C136-27A7-08FF79504506}"/>
              </a:ext>
            </a:extLst>
          </p:cNvPr>
          <p:cNvSpPr/>
          <p:nvPr/>
        </p:nvSpPr>
        <p:spPr>
          <a:xfrm>
            <a:off x="-3523144" y="-605142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" name="AutoShape 33">
            <a:extLst>
              <a:ext uri="{FF2B5EF4-FFF2-40B4-BE49-F238E27FC236}">
                <a16:creationId xmlns:a16="http://schemas.microsoft.com/office/drawing/2014/main" id="{257F1775-A3EF-84A9-87E1-1DD63DA26024}"/>
              </a:ext>
            </a:extLst>
          </p:cNvPr>
          <p:cNvSpPr/>
          <p:nvPr/>
        </p:nvSpPr>
        <p:spPr>
          <a:xfrm>
            <a:off x="-3643964" y="-161419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4" name="Group 34">
            <a:extLst>
              <a:ext uri="{FF2B5EF4-FFF2-40B4-BE49-F238E27FC236}">
                <a16:creationId xmlns:a16="http://schemas.microsoft.com/office/drawing/2014/main" id="{232A761D-9260-416E-E9AC-912E04F8D07B}"/>
              </a:ext>
            </a:extLst>
          </p:cNvPr>
          <p:cNvGrpSpPr/>
          <p:nvPr/>
        </p:nvGrpSpPr>
        <p:grpSpPr>
          <a:xfrm>
            <a:off x="15036573" y="5953982"/>
            <a:ext cx="3251427" cy="4335236"/>
            <a:chOff x="0" y="0"/>
            <a:chExt cx="4335236" cy="5780314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C769269E-A976-A90E-8910-B534B781EB7E}"/>
                </a:ext>
              </a:extLst>
            </p:cNvPr>
            <p:cNvSpPr/>
            <p:nvPr/>
          </p:nvSpPr>
          <p:spPr>
            <a:xfrm>
              <a:off x="2890157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0B92DF0F-C994-BCFD-E14B-BDBD3D0929F8}"/>
                </a:ext>
              </a:extLst>
            </p:cNvPr>
            <p:cNvSpPr/>
            <p:nvPr/>
          </p:nvSpPr>
          <p:spPr>
            <a:xfrm>
              <a:off x="2890157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33B60F6D-DBB6-12CF-56AD-FF43334C7D6A}"/>
                </a:ext>
              </a:extLst>
            </p:cNvPr>
            <p:cNvSpPr/>
            <p:nvPr/>
          </p:nvSpPr>
          <p:spPr>
            <a:xfrm rot="5400000" flipH="1" flipV="1">
              <a:off x="2890157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4FC88E06-120F-5466-8EBA-56E2E7C3A12A}"/>
                </a:ext>
              </a:extLst>
            </p:cNvPr>
            <p:cNvSpPr/>
            <p:nvPr/>
          </p:nvSpPr>
          <p:spPr>
            <a:xfrm>
              <a:off x="1445079" y="0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A17601D2-9970-D491-236F-4492492D5478}"/>
                </a:ext>
              </a:extLst>
            </p:cNvPr>
            <p:cNvSpPr/>
            <p:nvPr/>
          </p:nvSpPr>
          <p:spPr>
            <a:xfrm>
              <a:off x="1445079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DC7D1266-F5E2-912D-5F1F-D1637E0B3B5F}"/>
                </a:ext>
              </a:extLst>
            </p:cNvPr>
            <p:cNvSpPr/>
            <p:nvPr/>
          </p:nvSpPr>
          <p:spPr>
            <a:xfrm rot="5400000">
              <a:off x="0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69B8D8CA-7B8A-BDF2-5461-995FD9F03CE0}"/>
                </a:ext>
              </a:extLst>
            </p:cNvPr>
            <p:cNvSpPr/>
            <p:nvPr/>
          </p:nvSpPr>
          <p:spPr>
            <a:xfrm rot="-10800000">
              <a:off x="1445079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66B919A2-0EE8-C9F8-FBB3-4F18FAB4A9C0}"/>
                </a:ext>
              </a:extLst>
            </p:cNvPr>
            <p:cNvSpPr/>
            <p:nvPr/>
          </p:nvSpPr>
          <p:spPr>
            <a:xfrm rot="-10800000" flipH="1" flipV="1">
              <a:off x="0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TextBox 51">
            <a:extLst>
              <a:ext uri="{FF2B5EF4-FFF2-40B4-BE49-F238E27FC236}">
                <a16:creationId xmlns:a16="http://schemas.microsoft.com/office/drawing/2014/main" id="{AE51D633-4D51-35F1-3658-6499D67F1CE5}"/>
              </a:ext>
            </a:extLst>
          </p:cNvPr>
          <p:cNvSpPr txBox="1"/>
          <p:nvPr/>
        </p:nvSpPr>
        <p:spPr>
          <a:xfrm>
            <a:off x="2829433" y="1002483"/>
            <a:ext cx="12629134" cy="707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ru-RU" sz="5600" b="1" dirty="0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Стандартная ошибка коэффициентов</a:t>
            </a:r>
            <a:endParaRPr lang="en-US" sz="5600" b="1" dirty="0">
              <a:solidFill>
                <a:srgbClr val="227C9D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D71BD50F-CB45-EC5A-E933-669A2CB0AC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98314" y="2708288"/>
                <a:ext cx="13143472" cy="631697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ru-RU" sz="4000" dirty="0"/>
                  <a:t>Стандартная ошибка коэффициента наклона регрессии </a:t>
                </a:r>
                <a14:m>
                  <m:oMath xmlns:m="http://schemas.openxmlformats.org/officeDocument/2006/math">
                    <m:r>
                      <a:rPr lang="ru-RU" sz="40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sz="4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400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ru-RU" sz="40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u-RU" sz="40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ru-RU" sz="4000" dirty="0"/>
                  <a:t>оценивается по формуле:</a:t>
                </a:r>
              </a:p>
              <a:p>
                <a:pPr marL="0" indent="0" algn="ctr">
                  <a:buNone/>
                </a:pPr>
                <a:r>
                  <a:rPr lang="ru-RU" sz="4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∑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∑</m:t>
                            </m:r>
                            <m:sSubSup>
                              <m:sSub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∑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где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 </a:t>
                </a:r>
                <a:r>
                  <a:rPr lang="ru-RU" dirty="0"/>
                  <a:t>оценка стандартной ошибки коэффициента переменной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𝜀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𝑅𝑆𝑆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 </a:t>
                </a:r>
                <a:r>
                  <a:rPr lang="ru-RU" dirty="0"/>
                  <a:t>оценочная </a:t>
                </a:r>
                <a:r>
                  <a:rPr lang="uz-Cyrl-UZ" dirty="0"/>
                  <a:t>стандартная ошибка выборки</a:t>
                </a:r>
                <a:endParaRPr lang="en-US" sz="4000" dirty="0"/>
              </a:p>
            </p:txBody>
          </p:sp>
        </mc:Choice>
        <mc:Fallback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D71BD50F-CB45-EC5A-E933-669A2CB0A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314" y="2708288"/>
                <a:ext cx="13143472" cy="6316979"/>
              </a:xfrm>
              <a:prstGeom prst="rect">
                <a:avLst/>
              </a:prstGeom>
              <a:blipFill>
                <a:blip r:embed="rId10"/>
                <a:stretch>
                  <a:fillRect l="-1670" t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228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24F8B-6469-B060-B693-999280208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5">
            <a:extLst>
              <a:ext uri="{FF2B5EF4-FFF2-40B4-BE49-F238E27FC236}">
                <a16:creationId xmlns:a16="http://schemas.microsoft.com/office/drawing/2014/main" id="{00E6733A-317D-9D1A-AC2A-5C76B100AA18}"/>
              </a:ext>
            </a:extLst>
          </p:cNvPr>
          <p:cNvGrpSpPr/>
          <p:nvPr/>
        </p:nvGrpSpPr>
        <p:grpSpPr>
          <a:xfrm rot="2700000">
            <a:off x="-2396474" y="-2921783"/>
            <a:ext cx="7415398" cy="3565095"/>
            <a:chOff x="0" y="0"/>
            <a:chExt cx="660400" cy="317500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68384D89-DDDC-5CC7-4ABF-9205DE9CA34B}"/>
                </a:ext>
              </a:extLst>
            </p:cNvPr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B82A0279-20A4-165C-0AAB-27F453C9C24A}"/>
                </a:ext>
              </a:extLst>
            </p:cNvPr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8" name="AutoShape 28">
            <a:extLst>
              <a:ext uri="{FF2B5EF4-FFF2-40B4-BE49-F238E27FC236}">
                <a16:creationId xmlns:a16="http://schemas.microsoft.com/office/drawing/2014/main" id="{A8F06BEE-1E06-46C3-5B80-D5559BAFA312}"/>
              </a:ext>
            </a:extLst>
          </p:cNvPr>
          <p:cNvSpPr/>
          <p:nvPr/>
        </p:nvSpPr>
        <p:spPr>
          <a:xfrm>
            <a:off x="-2859087" y="-2102233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" name="AutoShape 29">
            <a:extLst>
              <a:ext uri="{FF2B5EF4-FFF2-40B4-BE49-F238E27FC236}">
                <a16:creationId xmlns:a16="http://schemas.microsoft.com/office/drawing/2014/main" id="{F8455B69-2828-80AB-A8A3-535D868C4D8D}"/>
              </a:ext>
            </a:extLst>
          </p:cNvPr>
          <p:cNvSpPr/>
          <p:nvPr/>
        </p:nvSpPr>
        <p:spPr>
          <a:xfrm>
            <a:off x="-3073034" y="-1789557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" name="AutoShape 30">
            <a:extLst>
              <a:ext uri="{FF2B5EF4-FFF2-40B4-BE49-F238E27FC236}">
                <a16:creationId xmlns:a16="http://schemas.microsoft.com/office/drawing/2014/main" id="{1CD9AAAC-ECC0-E4FA-136C-03E8C38EAE2D}"/>
              </a:ext>
            </a:extLst>
          </p:cNvPr>
          <p:cNvSpPr/>
          <p:nvPr/>
        </p:nvSpPr>
        <p:spPr>
          <a:xfrm>
            <a:off x="-3252636" y="-1431087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" name="AutoShape 31">
            <a:extLst>
              <a:ext uri="{FF2B5EF4-FFF2-40B4-BE49-F238E27FC236}">
                <a16:creationId xmlns:a16="http://schemas.microsoft.com/office/drawing/2014/main" id="{091EE2E3-6DBE-C483-85EA-A256BD60D720}"/>
              </a:ext>
            </a:extLst>
          </p:cNvPr>
          <p:cNvSpPr/>
          <p:nvPr/>
        </p:nvSpPr>
        <p:spPr>
          <a:xfrm>
            <a:off x="-3379290" y="-1044819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AutoShape 32">
            <a:extLst>
              <a:ext uri="{FF2B5EF4-FFF2-40B4-BE49-F238E27FC236}">
                <a16:creationId xmlns:a16="http://schemas.microsoft.com/office/drawing/2014/main" id="{AB7E6150-BBD8-BF83-0AA1-F377F5E9266A}"/>
              </a:ext>
            </a:extLst>
          </p:cNvPr>
          <p:cNvSpPr/>
          <p:nvPr/>
        </p:nvSpPr>
        <p:spPr>
          <a:xfrm>
            <a:off x="-3523144" y="-605142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" name="AutoShape 33">
            <a:extLst>
              <a:ext uri="{FF2B5EF4-FFF2-40B4-BE49-F238E27FC236}">
                <a16:creationId xmlns:a16="http://schemas.microsoft.com/office/drawing/2014/main" id="{7F10F540-5229-459A-08CE-7EC597D0A276}"/>
              </a:ext>
            </a:extLst>
          </p:cNvPr>
          <p:cNvSpPr/>
          <p:nvPr/>
        </p:nvSpPr>
        <p:spPr>
          <a:xfrm>
            <a:off x="-3643964" y="-161419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4" name="Group 34">
            <a:extLst>
              <a:ext uri="{FF2B5EF4-FFF2-40B4-BE49-F238E27FC236}">
                <a16:creationId xmlns:a16="http://schemas.microsoft.com/office/drawing/2014/main" id="{D3B787AD-9831-31AD-B8EA-4B9FF07C1E4F}"/>
              </a:ext>
            </a:extLst>
          </p:cNvPr>
          <p:cNvGrpSpPr/>
          <p:nvPr/>
        </p:nvGrpSpPr>
        <p:grpSpPr>
          <a:xfrm>
            <a:off x="15036573" y="5953982"/>
            <a:ext cx="3251427" cy="4335236"/>
            <a:chOff x="0" y="0"/>
            <a:chExt cx="4335236" cy="5780314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55EB00F7-43BC-0628-439C-D699DB659681}"/>
                </a:ext>
              </a:extLst>
            </p:cNvPr>
            <p:cNvSpPr/>
            <p:nvPr/>
          </p:nvSpPr>
          <p:spPr>
            <a:xfrm>
              <a:off x="2890157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F3ABE254-5206-8923-29EA-2CD97CACE7AC}"/>
                </a:ext>
              </a:extLst>
            </p:cNvPr>
            <p:cNvSpPr/>
            <p:nvPr/>
          </p:nvSpPr>
          <p:spPr>
            <a:xfrm>
              <a:off x="2890157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945786C5-B449-2818-7545-E6571C9E27C9}"/>
                </a:ext>
              </a:extLst>
            </p:cNvPr>
            <p:cNvSpPr/>
            <p:nvPr/>
          </p:nvSpPr>
          <p:spPr>
            <a:xfrm rot="5400000" flipH="1" flipV="1">
              <a:off x="2890157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5396826B-8B59-76B7-B858-7CD5AF93E495}"/>
                </a:ext>
              </a:extLst>
            </p:cNvPr>
            <p:cNvSpPr/>
            <p:nvPr/>
          </p:nvSpPr>
          <p:spPr>
            <a:xfrm>
              <a:off x="1445079" y="0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EB391654-646F-1FA4-FF19-633B56857018}"/>
                </a:ext>
              </a:extLst>
            </p:cNvPr>
            <p:cNvSpPr/>
            <p:nvPr/>
          </p:nvSpPr>
          <p:spPr>
            <a:xfrm>
              <a:off x="1445079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1924A063-C59B-AE9D-C0AB-F19F74C76931}"/>
                </a:ext>
              </a:extLst>
            </p:cNvPr>
            <p:cNvSpPr/>
            <p:nvPr/>
          </p:nvSpPr>
          <p:spPr>
            <a:xfrm rot="5400000">
              <a:off x="0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35A85AFA-4A51-3B49-DC5D-C8E5AF90D3DE}"/>
                </a:ext>
              </a:extLst>
            </p:cNvPr>
            <p:cNvSpPr/>
            <p:nvPr/>
          </p:nvSpPr>
          <p:spPr>
            <a:xfrm rot="-10800000">
              <a:off x="1445079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4587B749-1A40-9517-09CC-29FB724BA9BC}"/>
                </a:ext>
              </a:extLst>
            </p:cNvPr>
            <p:cNvSpPr/>
            <p:nvPr/>
          </p:nvSpPr>
          <p:spPr>
            <a:xfrm rot="-10800000" flipH="1" flipV="1">
              <a:off x="0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TextBox 51">
            <a:extLst>
              <a:ext uri="{FF2B5EF4-FFF2-40B4-BE49-F238E27FC236}">
                <a16:creationId xmlns:a16="http://schemas.microsoft.com/office/drawing/2014/main" id="{64E75356-B9F5-0444-BE4E-247902CC9AF1}"/>
              </a:ext>
            </a:extLst>
          </p:cNvPr>
          <p:cNvSpPr txBox="1"/>
          <p:nvPr/>
        </p:nvSpPr>
        <p:spPr>
          <a:xfrm>
            <a:off x="2829433" y="1002483"/>
            <a:ext cx="12629134" cy="707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ru-RU" sz="5600" b="1" dirty="0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Стандартная ошибка коэффициентов</a:t>
            </a:r>
            <a:endParaRPr lang="en-US" sz="5600" b="1" dirty="0">
              <a:solidFill>
                <a:srgbClr val="227C9D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AB5916-72A2-451D-08B0-9A85DA2E44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4200" y="2274471"/>
            <a:ext cx="12039600" cy="701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42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588</Words>
  <Application>Microsoft Office PowerPoint</Application>
  <PresentationFormat>Custom</PresentationFormat>
  <Paragraphs>95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Kollektif Bold</vt:lpstr>
      <vt:lpstr>DM Sans Bold</vt:lpstr>
      <vt:lpstr>IBM Plex Sans Bold</vt:lpstr>
      <vt:lpstr>Wingdings</vt:lpstr>
      <vt:lpstr>DM Sans Bold Italics</vt:lpstr>
      <vt:lpstr>Cambria Math</vt:lpstr>
      <vt:lpstr>Arial</vt:lpstr>
      <vt:lpstr>DM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R и Rstudio</dc:title>
  <cp:lastModifiedBy>Shakhzod Nomozov</cp:lastModifiedBy>
  <cp:revision>31</cp:revision>
  <dcterms:created xsi:type="dcterms:W3CDTF">2006-08-16T00:00:00Z</dcterms:created>
  <dcterms:modified xsi:type="dcterms:W3CDTF">2024-10-11T08:46:49Z</dcterms:modified>
  <dc:identifier>DAGSuCtX3uo</dc:identifier>
</cp:coreProperties>
</file>