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61" r:id="rId8"/>
    <p:sldId id="265" r:id="rId9"/>
    <p:sldId id="280" r:id="rId10"/>
    <p:sldId id="282" r:id="rId11"/>
    <p:sldId id="283" r:id="rId12"/>
    <p:sldId id="284" r:id="rId13"/>
    <p:sldId id="285" r:id="rId14"/>
    <p:sldId id="269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72" r:id="rId26"/>
  </p:sldIdLst>
  <p:sldSz cx="18288000" cy="10287000"/>
  <p:notesSz cx="6858000" cy="9144000"/>
  <p:embeddedFontLst>
    <p:embeddedFont>
      <p:font typeface="ＭＳ Ｐゴシック" panose="020B0600070205080204" pitchFamily="34" charset="-128"/>
      <p:regular r:id="rId27"/>
    </p:embeddedFont>
    <p:embeddedFont>
      <p:font typeface="Cambria Math" panose="02040503050406030204" pitchFamily="18" charset="0"/>
      <p:regular r:id="rId28"/>
    </p:embeddedFont>
    <p:embeddedFont>
      <p:font typeface="DM Sans" pitchFamily="2" charset="0"/>
      <p:regular r:id="rId29"/>
      <p:bold r:id="rId30"/>
      <p:italic r:id="rId31"/>
      <p:boldItalic r:id="rId32"/>
    </p:embeddedFont>
    <p:embeddedFont>
      <p:font typeface="DM Sans Bold" charset="0"/>
      <p:regular r:id="rId33"/>
    </p:embeddedFont>
    <p:embeddedFont>
      <p:font typeface="DM Sans Bold Italics" panose="020B0604020202020204" charset="0"/>
      <p:regular r:id="rId34"/>
    </p:embeddedFont>
    <p:embeddedFont>
      <p:font typeface="IBM Plex Sans Bold" panose="020B0604020202020204" charset="0"/>
      <p:regular r:id="rId35"/>
    </p:embeddedFont>
    <p:embeddedFont>
      <p:font typeface="Kollektif Bold" panose="020B0604020202020204" charset="0"/>
      <p:regular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15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svg"/><Relationship Id="rId2" Type="http://schemas.openxmlformats.org/officeDocument/2006/relationships/hyperlink" Target="https://cran.r-project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49760" y="3406665"/>
            <a:ext cx="16988479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ru-RU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Основы регрессионного анализа - МНК</a:t>
            </a:r>
            <a:endParaRPr lang="en-US" sz="9999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45397" y="6809551"/>
            <a:ext cx="719720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 b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Шахзод Номозов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flipH="1" flipV="1">
            <a:off x="15470622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3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AutoShape 4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AutoShape 4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AutoShape 4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427207" y="8115300"/>
            <a:ext cx="7433583" cy="1038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ru-RU" sz="3399" dirty="0">
                <a:latin typeface="DM Sans"/>
                <a:ea typeface="DM Sans"/>
                <a:cs typeface="DM Sans"/>
                <a:sym typeface="DM Sans"/>
              </a:rPr>
              <a:t>Не всегда можно сразу построить линейную функцию.</a:t>
            </a:r>
            <a:endParaRPr lang="en-US" sz="3399" dirty="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2" name="Group 1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261808" y="1982114"/>
            <a:ext cx="7764383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ru-RU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ПРОБЛЕМА!</a:t>
            </a:r>
            <a:endParaRPr lang="en-US" sz="9999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E9BB9DF-BB17-081A-AB85-D98F1E484F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70" y="3524832"/>
            <a:ext cx="5985440" cy="43476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2F8F76-97A7-D7EC-3D3F-4831217AA6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85" y="3524450"/>
            <a:ext cx="5985966" cy="43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31590" y="4833110"/>
            <a:ext cx="1642482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ru-RU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ВЫШ-МАТ НАМ В ПОМОЩЬ</a:t>
            </a:r>
            <a:endParaRPr lang="en-US" sz="9999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</p:spTree>
    <p:extLst>
      <p:ext uri="{BB962C8B-B14F-4D97-AF65-F5344CB8AC3E}">
        <p14:creationId xmlns:p14="http://schemas.microsoft.com/office/powerpoint/2010/main" val="11991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1815033" y="1721736"/>
            <a:ext cx="149567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+24K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28800" y="1243138"/>
            <a:ext cx="13563600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ru-RU" sz="5600" b="1" dirty="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Интерпретация моделей:</a:t>
            </a:r>
            <a:endParaRPr lang="en-US" sz="5600" b="1" dirty="0">
              <a:solidFill>
                <a:srgbClr val="FE6D73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17" name="Freeform 17"/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952764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flipH="1" flipV="1">
            <a:off x="13943239" y="9193666"/>
            <a:ext cx="1095552" cy="1095552"/>
          </a:xfrm>
          <a:custGeom>
            <a:avLst/>
            <a:gdLst/>
            <a:ahLst/>
            <a:cxnLst/>
            <a:rect l="l" t="t" r="r" b="b"/>
            <a:pathLst>
              <a:path w="1095552" h="1095552">
                <a:moveTo>
                  <a:pt x="1095552" y="1095552"/>
                </a:moveTo>
                <a:lnTo>
                  <a:pt x="0" y="1095552"/>
                </a:lnTo>
                <a:lnTo>
                  <a:pt x="0" y="0"/>
                </a:lnTo>
                <a:lnTo>
                  <a:pt x="1095552" y="0"/>
                </a:lnTo>
                <a:lnTo>
                  <a:pt x="1095552" y="1095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15047801-CCB9-203B-7427-5A9FC74AF44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16981397"/>
                  </p:ext>
                </p:extLst>
              </p:nvPr>
            </p:nvGraphicFramePr>
            <p:xfrm>
              <a:off x="1859280" y="2429430"/>
              <a:ext cx="13685520" cy="661443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836920">
                      <a:extLst>
                        <a:ext uri="{9D8B030D-6E8A-4147-A177-3AD203B41FA5}">
                          <a16:colId xmlns:a16="http://schemas.microsoft.com/office/drawing/2014/main" val="19818900"/>
                        </a:ext>
                      </a:extLst>
                    </a:gridCol>
                    <a:gridCol w="7848600">
                      <a:extLst>
                        <a:ext uri="{9D8B030D-6E8A-4147-A177-3AD203B41FA5}">
                          <a16:colId xmlns:a16="http://schemas.microsoft.com/office/drawing/2014/main" val="549120118"/>
                        </a:ext>
                      </a:extLst>
                    </a:gridCol>
                  </a:tblGrid>
                  <a:tr h="1322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/>
                            <a:t>Модель</a:t>
                          </a:r>
                          <a:endParaRPr lang="en-US" sz="3600" i="1" dirty="0">
                            <a:latin typeface="Trebuchet MS" panose="020B0603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/>
                            <a:t>Интерпретация коэффициентов</a:t>
                          </a:r>
                          <a:endParaRPr lang="en-US" sz="3600" i="1" dirty="0">
                            <a:latin typeface="Trebuchet MS" panose="020B0603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19000107"/>
                      </a:ext>
                    </a:extLst>
                  </a:tr>
                  <a:tr h="1322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𝑌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𝑋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+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𝑢</m:t>
                              </m:r>
                            </m:oMath>
                          </a14:m>
                          <a:r>
                            <a:rPr lang="de-DE" altLang="en-US" sz="3200" b="0" dirty="0">
                              <a:ea typeface="ＭＳ Ｐゴシック" panose="020B0600070205080204" pitchFamily="34" charset="-128"/>
                            </a:rPr>
                            <a:t> </a:t>
                          </a:r>
                          <a:endParaRPr lang="en-US" sz="3200" b="0" i="1" dirty="0">
                            <a:latin typeface="Trebuchet MS" panose="020B0603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800" dirty="0"/>
                            <a:t>Увеличение Х на </a:t>
                          </a:r>
                          <a:r>
                            <a:rPr lang="ru-RU" sz="2800" b="1" dirty="0">
                              <a:solidFill>
                                <a:srgbClr val="C00000"/>
                              </a:solidFill>
                            </a:rPr>
                            <a:t>1 единицу</a:t>
                          </a:r>
                          <a:r>
                            <a:rPr lang="en-US" sz="2800" baseline="0" dirty="0"/>
                            <a:t> </a:t>
                          </a:r>
                          <a:r>
                            <a:rPr lang="ru-RU" sz="2800" baseline="0" dirty="0"/>
                            <a:t>увеличивает</a:t>
                          </a:r>
                          <a:r>
                            <a:rPr lang="en-US" sz="2800" baseline="0" dirty="0"/>
                            <a:t> </a:t>
                          </a:r>
                          <a:br>
                            <a:rPr lang="ru-RU" sz="2800" baseline="0" dirty="0"/>
                          </a:br>
                          <a:r>
                            <a:rPr lang="en-US" sz="2800" baseline="0" dirty="0"/>
                            <a:t>Y </a:t>
                          </a:r>
                          <a:r>
                            <a:rPr lang="ru-RU" sz="2800" baseline="0" dirty="0"/>
                            <a:t>на</a:t>
                          </a:r>
                          <a:r>
                            <a:rPr lang="en-US" sz="28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ru-RU" sz="2800" b="1" baseline="0" dirty="0">
                              <a:solidFill>
                                <a:srgbClr val="C00000"/>
                              </a:solidFill>
                            </a:rPr>
                            <a:t>единиц</a:t>
                          </a:r>
                          <a:r>
                            <a:rPr lang="en-US" sz="2800" b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ru-RU" sz="2800" baseline="0" dirty="0">
                              <a:solidFill>
                                <a:schemeClr val="tx1"/>
                              </a:solidFill>
                            </a:rPr>
                            <a:t>и наоборот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83713459"/>
                      </a:ext>
                    </a:extLst>
                  </a:tr>
                  <a:tr h="1322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𝑙𝑛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𝑌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𝑙𝑛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𝑋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+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𝑢</m:t>
                              </m:r>
                            </m:oMath>
                          </a14:m>
                          <a:r>
                            <a:rPr lang="de-DE" altLang="en-US" sz="3200" b="0" dirty="0">
                              <a:ea typeface="ＭＳ Ｐゴシック" panose="020B0600070205080204" pitchFamily="34" charset="-128"/>
                            </a:rPr>
                            <a:t> </a:t>
                          </a:r>
                          <a:endParaRPr lang="en-US" sz="3200" b="0" i="1" dirty="0">
                            <a:latin typeface="Trebuchet MS" panose="020B0603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Увеличение Х на </a:t>
                          </a:r>
                          <a:r>
                            <a:rPr lang="en-US" sz="2800" b="1" baseline="0" dirty="0">
                              <a:solidFill>
                                <a:srgbClr val="C00000"/>
                              </a:solidFill>
                            </a:rPr>
                            <a:t>1%</a:t>
                          </a:r>
                          <a:r>
                            <a:rPr lang="en-US" sz="2800" baseline="0" dirty="0"/>
                            <a:t>, </a:t>
                          </a:r>
                          <a:r>
                            <a:rPr lang="ru-RU" sz="2800" baseline="0" dirty="0"/>
                            <a:t>увеличивает</a:t>
                          </a:r>
                          <a:r>
                            <a:rPr lang="en-US" sz="2800" baseline="0" dirty="0"/>
                            <a:t> </a:t>
                          </a:r>
                          <a:br>
                            <a:rPr lang="ru-RU" sz="2800" baseline="0" dirty="0"/>
                          </a:br>
                          <a:r>
                            <a:rPr lang="en-US" sz="2800" baseline="0" dirty="0"/>
                            <a:t>Y </a:t>
                          </a:r>
                          <a:r>
                            <a:rPr lang="ru-RU" sz="2800" baseline="0" dirty="0"/>
                            <a:t>на</a:t>
                          </a:r>
                          <a14:m>
                            <m:oMath xmlns:m="http://schemas.openxmlformats.org/officeDocument/2006/math">
                              <m:r>
                                <a:rPr lang="ru-RU" alt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baseline="0" dirty="0">
                              <a:solidFill>
                                <a:srgbClr val="C00000"/>
                              </a:solidFill>
                            </a:rPr>
                            <a:t>%</a:t>
                          </a:r>
                          <a:r>
                            <a:rPr lang="en-US" sz="2800" b="1" baseline="0" dirty="0"/>
                            <a:t> 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ru-RU" sz="2800" baseline="0" dirty="0">
                              <a:solidFill>
                                <a:schemeClr val="tx1"/>
                              </a:solidFill>
                            </a:rPr>
                            <a:t>и наоборот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7976122"/>
                      </a:ext>
                    </a:extLst>
                  </a:tr>
                  <a:tr h="1322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𝑙𝑛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𝑌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𝑋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+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𝑢</m:t>
                              </m:r>
                            </m:oMath>
                          </a14:m>
                          <a:r>
                            <a:rPr lang="de-DE" altLang="en-US" sz="3200" b="0" dirty="0">
                              <a:ea typeface="ＭＳ Ｐゴシック" panose="020B0600070205080204" pitchFamily="34" charset="-128"/>
                            </a:rPr>
                            <a:t> </a:t>
                          </a:r>
                          <a:endParaRPr lang="en-US" sz="3200" b="0" i="1" dirty="0">
                            <a:latin typeface="Trebuchet MS" panose="020B0603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Увеличение Х на </a:t>
                          </a:r>
                          <a:r>
                            <a:rPr lang="ru-RU" sz="2800" b="1" dirty="0">
                              <a:solidFill>
                                <a:srgbClr val="C00000"/>
                              </a:solidFill>
                            </a:rPr>
                            <a:t>1 единицу</a:t>
                          </a:r>
                          <a:r>
                            <a:rPr lang="en-US" sz="2800" baseline="0" dirty="0"/>
                            <a:t> </a:t>
                          </a:r>
                          <a:r>
                            <a:rPr lang="ru-RU" sz="2800" baseline="0" dirty="0"/>
                            <a:t>увеличивает</a:t>
                          </a:r>
                          <a:r>
                            <a:rPr lang="en-US" sz="2800" baseline="0" dirty="0"/>
                            <a:t> </a:t>
                          </a:r>
                          <a:br>
                            <a:rPr lang="ru-RU" sz="2800" baseline="0" dirty="0"/>
                          </a:br>
                          <a:r>
                            <a:rPr lang="en-US" sz="2800" baseline="0" dirty="0"/>
                            <a:t>Y </a:t>
                          </a:r>
                          <a:r>
                            <a:rPr lang="ru-RU" sz="2800" baseline="0" dirty="0"/>
                            <a:t>на </a:t>
                          </a:r>
                          <a:r>
                            <a:rPr lang="en-US" sz="2800" b="1" baseline="0" dirty="0">
                              <a:solidFill>
                                <a:srgbClr val="C00000"/>
                              </a:solidFill>
                            </a:rPr>
                            <a:t>(100*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baseline="0" dirty="0">
                              <a:solidFill>
                                <a:srgbClr val="C00000"/>
                              </a:solidFill>
                            </a:rPr>
                            <a:t>)%</a:t>
                          </a:r>
                          <a:r>
                            <a:rPr lang="en-US" sz="2800" baseline="0" dirty="0"/>
                            <a:t> 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ru-RU" sz="2800" baseline="0" dirty="0">
                              <a:solidFill>
                                <a:schemeClr val="tx1"/>
                              </a:solidFill>
                            </a:rPr>
                            <a:t>и наоборот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943110"/>
                      </a:ext>
                    </a:extLst>
                  </a:tr>
                  <a:tr h="13228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𝑌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en-US" sz="32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𝑙𝑛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𝑋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+</m:t>
                              </m:r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𝑢</m:t>
                              </m:r>
                            </m:oMath>
                          </a14:m>
                          <a:r>
                            <a:rPr lang="de-DE" altLang="en-US" sz="3200" b="0" dirty="0">
                              <a:ea typeface="ＭＳ Ｐゴシック" panose="020B0600070205080204" pitchFamily="34" charset="-128"/>
                            </a:rPr>
                            <a:t> </a:t>
                          </a:r>
                          <a:endParaRPr lang="en-US" sz="3200" b="0" i="1" dirty="0">
                            <a:latin typeface="Trebuchet MS" panose="020B0603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/>
                            <a:t>Увеличение Х на </a:t>
                          </a:r>
                          <a:r>
                            <a:rPr lang="ru-RU" sz="2800" b="1" dirty="0">
                              <a:solidFill>
                                <a:srgbClr val="C00000"/>
                              </a:solidFill>
                            </a:rPr>
                            <a:t>1 единицу</a:t>
                          </a:r>
                          <a:r>
                            <a:rPr lang="en-US" sz="2800" baseline="0" dirty="0"/>
                            <a:t> </a:t>
                          </a:r>
                          <a:r>
                            <a:rPr lang="ru-RU" sz="2800" baseline="0" dirty="0"/>
                            <a:t>увеличивает</a:t>
                          </a:r>
                          <a:r>
                            <a:rPr lang="en-US" sz="2800" baseline="0" dirty="0"/>
                            <a:t> </a:t>
                          </a:r>
                          <a:br>
                            <a:rPr lang="ru-RU" sz="2800" baseline="0" dirty="0"/>
                          </a:br>
                          <a:r>
                            <a:rPr lang="en-US" sz="2800" baseline="0" dirty="0"/>
                            <a:t>Y </a:t>
                          </a:r>
                          <a:r>
                            <a:rPr lang="ru-RU" sz="2800" baseline="0" dirty="0"/>
                            <a:t>на </a:t>
                          </a:r>
                          <a:r>
                            <a:rPr lang="en-US" sz="2800" b="1" baseline="0" dirty="0">
                              <a:solidFill>
                                <a:srgbClr val="C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baseline="0" dirty="0">
                              <a:solidFill>
                                <a:srgbClr val="C00000"/>
                              </a:solidFill>
                            </a:rPr>
                            <a:t>/100) </a:t>
                          </a:r>
                          <a:r>
                            <a:rPr lang="ru-RU" sz="2800" b="1" dirty="0">
                              <a:solidFill>
                                <a:srgbClr val="C00000"/>
                              </a:solidFill>
                            </a:rPr>
                            <a:t>единиц</a:t>
                          </a:r>
                          <a:r>
                            <a:rPr lang="en-US" sz="2800" b="1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ru-RU" sz="2800" baseline="0" dirty="0">
                              <a:solidFill>
                                <a:schemeClr val="tx1"/>
                              </a:solidFill>
                            </a:rPr>
                            <a:t>и наоборот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676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15047801-CCB9-203B-7427-5A9FC74AF44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16981397"/>
                  </p:ext>
                </p:extLst>
              </p:nvPr>
            </p:nvGraphicFramePr>
            <p:xfrm>
              <a:off x="1859280" y="2429430"/>
              <a:ext cx="13685520" cy="661443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5836920">
                      <a:extLst>
                        <a:ext uri="{9D8B030D-6E8A-4147-A177-3AD203B41FA5}">
                          <a16:colId xmlns:a16="http://schemas.microsoft.com/office/drawing/2014/main" val="19818900"/>
                        </a:ext>
                      </a:extLst>
                    </a:gridCol>
                    <a:gridCol w="7848600">
                      <a:extLst>
                        <a:ext uri="{9D8B030D-6E8A-4147-A177-3AD203B41FA5}">
                          <a16:colId xmlns:a16="http://schemas.microsoft.com/office/drawing/2014/main" val="549120118"/>
                        </a:ext>
                      </a:extLst>
                    </a:gridCol>
                  </a:tblGrid>
                  <a:tr h="1322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/>
                            <a:t>Модель</a:t>
                          </a:r>
                          <a:endParaRPr lang="en-US" sz="3600" i="1" dirty="0">
                            <a:latin typeface="Trebuchet MS" panose="020B0603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/>
                            <a:t>Интерпретация коэффициентов</a:t>
                          </a:r>
                          <a:endParaRPr lang="en-US" sz="3600" i="1" dirty="0">
                            <a:latin typeface="Trebuchet MS" panose="020B0603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19000107"/>
                      </a:ext>
                    </a:extLst>
                  </a:tr>
                  <a:tr h="1322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t="-100461" r="-134551" b="-300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74437" t="-100461" r="-155" b="-300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713459"/>
                      </a:ext>
                    </a:extLst>
                  </a:tr>
                  <a:tr h="1322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t="-199541" r="-134551" b="-199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74437" t="-199541" r="-155" b="-199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7976122"/>
                      </a:ext>
                    </a:extLst>
                  </a:tr>
                  <a:tr h="1322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t="-300922" r="-134551" b="-1004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74437" t="-300922" r="-155" b="-1004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943110"/>
                      </a:ext>
                    </a:extLst>
                  </a:tr>
                  <a:tr h="1322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t="-400922" r="-134551" b="-4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74437" t="-400922" r="-155" b="-4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762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7076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829372" y="4801914"/>
            <a:ext cx="1470009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ru-RU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А как построить модель</a:t>
            </a:r>
            <a:r>
              <a:rPr lang="en-US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934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F37C3E-9ECB-45FF-8B4E-0C49A923E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b="6666"/>
          <a:stretch/>
        </p:blipFill>
        <p:spPr bwMode="auto">
          <a:xfrm>
            <a:off x="3975330" y="2241744"/>
            <a:ext cx="10337340" cy="71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2">
            <a:extLst>
              <a:ext uri="{FF2B5EF4-FFF2-40B4-BE49-F238E27FC236}">
                <a16:creationId xmlns:a16="http://schemas.microsoft.com/office/drawing/2014/main" id="{8740FDC6-FA10-8D2D-AF39-D066EDB574EF}"/>
              </a:ext>
            </a:extLst>
          </p:cNvPr>
          <p:cNvSpPr txBox="1"/>
          <p:nvPr/>
        </p:nvSpPr>
        <p:spPr>
          <a:xfrm>
            <a:off x="3257982" y="830945"/>
            <a:ext cx="11963400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ru-RU" sz="5600" b="1" dirty="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Метод Наименьших Квадратов (МНК)</a:t>
            </a:r>
            <a:endParaRPr lang="en-US" sz="5600" b="1" dirty="0">
              <a:solidFill>
                <a:srgbClr val="FE6D73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829372" y="4801914"/>
            <a:ext cx="1470009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ru-RU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Вывод МНК у доски</a:t>
            </a:r>
            <a:endParaRPr lang="en-US" sz="9999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</p:spTree>
    <p:extLst>
      <p:ext uri="{BB962C8B-B14F-4D97-AF65-F5344CB8AC3E}">
        <p14:creationId xmlns:p14="http://schemas.microsoft.com/office/powerpoint/2010/main" val="143880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/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4058666" y="1028700"/>
            <a:ext cx="102669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МНК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2E7038A-E097-5FD6-44B4-77A263F46C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314" y="2708288"/>
                <a:ext cx="13143472" cy="631697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ru-RU" sz="4000" dirty="0"/>
                  <a:t>Цель</a:t>
                </a:r>
                <a:r>
                  <a:rPr lang="en-US" sz="4000" dirty="0"/>
                  <a:t>:</a:t>
                </a:r>
                <a:endParaRPr lang="ru-RU" sz="40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ru-RU" dirty="0"/>
                  <a:t>	</a:t>
                </a:r>
                <a:r>
                  <a:rPr lang="ru-RU" sz="3600" dirty="0"/>
                  <a:t>Найти такие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:r>
                  <a:rPr lang="ru-RU" sz="3600" dirty="0"/>
                  <a:t>и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36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3600" dirty="0"/>
                  <a:t>	чтобы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ru-RU" sz="3600" dirty="0"/>
                  <a:t> был наименьшим из возможных</a:t>
                </a:r>
                <a:endParaRPr lang="en-US" sz="3600" dirty="0"/>
              </a:p>
              <a:p>
                <a:pPr marL="0" indent="0">
                  <a:buFont typeface="Arial" pitchFamily="34" charset="0"/>
                  <a:buNone/>
                </a:pPr>
                <a:endParaRPr lang="en-US" sz="40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4000" dirty="0"/>
                  <a:t>Задача:</a:t>
                </a: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ru-RU" sz="4000" dirty="0"/>
                  <a:t>	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𝒎𝒊𝒏</m:t>
                    </m:r>
                    <m:nary>
                      <m:naryPr>
                        <m:chr m:val="∑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2E7038A-E097-5FD6-44B4-77A263F46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14" y="2708288"/>
                <a:ext cx="13143472" cy="6316979"/>
              </a:xfrm>
              <a:prstGeom prst="rect">
                <a:avLst/>
              </a:prstGeom>
              <a:blipFill>
                <a:blip r:embed="rId10"/>
                <a:stretch>
                  <a:fillRect l="-1670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566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/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4058666" y="1028700"/>
            <a:ext cx="102669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МНК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2E7038A-E097-5FD6-44B4-77A263F46C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4250" y="2247900"/>
                <a:ext cx="13143472" cy="7159612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𝒎𝒊𝒏</m:t>
                      </m:r>
                      <m:nary>
                        <m:naryPr>
                          <m:chr m:val="∑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b="1" dirty="0"/>
              </a:p>
              <a:p>
                <a:pPr marL="0" indent="0">
                  <a:buNone/>
                </a:pPr>
                <a:r>
                  <a:rPr lang="ru-RU" sz="4000" dirty="0"/>
                  <a:t>Нам дано</a:t>
                </a:r>
                <a:r>
                  <a:rPr lang="en-US" sz="4000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4000" b="1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4000" b="1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𝒀</m:t>
                          </m:r>
                        </m:e>
                        <m:sub>
                          <m:r>
                            <a:rPr lang="en-US" altLang="en-US" sz="4000" b="1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𝒊</m:t>
                          </m:r>
                        </m:sub>
                      </m:sSub>
                      <m:r>
                        <a:rPr lang="en-US" altLang="en-US" sz="4000" b="1" i="1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en-US" sz="4000" b="1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4000" b="1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𝜷</m:t>
                          </m:r>
                        </m:e>
                        <m:sub>
                          <m:r>
                            <a:rPr lang="en-US" altLang="en-US" sz="4000" b="1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𝟎</m:t>
                          </m:r>
                        </m:sub>
                      </m:sSub>
                      <m:r>
                        <a:rPr lang="en-US" altLang="en-US" sz="4000" b="1" i="1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</m:t>
                      </m:r>
                      <m:sSub>
                        <m:sSubPr>
                          <m:ctrlPr>
                            <a:rPr lang="en-US" altLang="en-US" sz="4000" b="1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4000" b="1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𝜷</m:t>
                          </m:r>
                        </m:e>
                        <m:sub>
                          <m:r>
                            <a:rPr lang="en-US" altLang="en-US" sz="4000" b="1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en-US" sz="4000" b="1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4000" b="1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𝑿</m:t>
                          </m:r>
                        </m:e>
                        <m:sub>
                          <m:r>
                            <a:rPr lang="en-US" altLang="en-US" sz="4000" b="1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𝒊</m:t>
                          </m:r>
                        </m:sub>
                      </m:sSub>
                      <m:r>
                        <a:rPr lang="en-US" altLang="en-US" sz="4000" b="1" i="1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+</m:t>
                      </m:r>
                      <m:sSub>
                        <m:sSubPr>
                          <m:ctrlPr>
                            <a:rPr lang="en-US" altLang="en-US" sz="4000" b="1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4000" b="1" i="1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𝒖</m:t>
                          </m:r>
                        </m:e>
                        <m:sub>
                          <m:r>
                            <a:rPr lang="en-US" altLang="en-US" sz="4000" b="1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  <a:p>
                <a:pPr marL="0" indent="0" algn="ctr">
                  <a:buNone/>
                </a:pPr>
                <a:endParaRPr lang="en-US" sz="4000" b="1" dirty="0"/>
              </a:p>
              <a:p>
                <a:pPr marL="0" indent="0">
                  <a:buNone/>
                </a:pPr>
                <a:r>
                  <a:rPr lang="ru-RU" sz="4000" dirty="0"/>
                  <a:t>Поэтому</a:t>
                </a:r>
                <a:r>
                  <a:rPr lang="en-US" sz="4000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40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𝒖</m:t>
                        </m:r>
                      </m:e>
                      <m:sub>
                        <m:r>
                          <a:rPr lang="en-US" altLang="en-US" sz="40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𝒊</m:t>
                        </m:r>
                      </m:sub>
                    </m:sSub>
                    <m:r>
                      <a:rPr lang="en-US" altLang="en-US" sz="4000" b="1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sSub>
                      <m:sSubPr>
                        <m:ctrlPr>
                          <a:rPr lang="en-US" altLang="en-US" sz="40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40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𝒀</m:t>
                        </m:r>
                      </m:e>
                      <m:sub>
                        <m:r>
                          <a:rPr lang="en-US" altLang="en-US" sz="40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𝒊</m:t>
                        </m:r>
                      </m:sub>
                    </m:sSub>
                    <m:r>
                      <a:rPr lang="en-US" altLang="en-US" sz="4000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en-US" sz="4000" b="1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4000" b="1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𝜷</m:t>
                        </m:r>
                      </m:e>
                      <m:sub>
                        <m:r>
                          <a:rPr lang="en-US" altLang="en-US" sz="40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𝟎</m:t>
                        </m:r>
                      </m:sub>
                    </m:sSub>
                    <m:r>
                      <a:rPr lang="en-US" altLang="en-US" sz="4000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en-US" sz="4000" b="1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4000" b="1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𝜷</m:t>
                        </m:r>
                      </m:e>
                      <m:sub>
                        <m:r>
                          <a:rPr lang="en-US" altLang="en-US" sz="40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en-US" sz="40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4000" b="1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𝑿</m:t>
                        </m:r>
                      </m:e>
                      <m:sub>
                        <m:r>
                          <a:rPr lang="en-US" altLang="en-US" sz="40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000" dirty="0"/>
                  <a:t>	and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/>
              </a:p>
              <a:p>
                <a:pPr marL="0" indent="0" algn="ctr">
                  <a:buNone/>
                </a:pPr>
                <a:endParaRPr lang="en-US" sz="4000" b="1" dirty="0"/>
              </a:p>
              <a:p>
                <a:pPr marL="0" indent="0">
                  <a:buNone/>
                </a:pPr>
                <a:r>
                  <a:rPr lang="ru-RU" sz="4000" dirty="0"/>
                  <a:t>Получается</a:t>
                </a:r>
                <a:r>
                  <a:rPr lang="en-US" sz="4000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𝒎𝒊𝒏</m:t>
                      </m:r>
                      <m:nary>
                        <m:naryPr>
                          <m:chr m:val="∑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𝒎𝒊𝒏</m:t>
                      </m:r>
                      <m:nary>
                        <m:naryPr>
                          <m:chr m:val="∑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2E7038A-E097-5FD6-44B4-77A263F46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250" y="2247900"/>
                <a:ext cx="13143472" cy="7159612"/>
              </a:xfrm>
              <a:prstGeom prst="rect">
                <a:avLst/>
              </a:prstGeom>
              <a:blipFill>
                <a:blip r:embed="rId10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16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/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4058666" y="1028700"/>
            <a:ext cx="102669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МНК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2E7038A-E097-5FD6-44B4-77A263F46C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4250" y="2247900"/>
                <a:ext cx="13143472" cy="71596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4000" dirty="0"/>
                  <a:t>Учитывая, что мы обычно работаем с выборочными данными, а не с данными всего населения, немного изменим обозначение</a:t>
                </a:r>
                <a:r>
                  <a:rPr lang="en-US" sz="4000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𝒎𝒊𝒏</m:t>
                      </m:r>
                      <m:nary>
                        <m:naryPr>
                          <m:chr m:val="∑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𝒎𝒊𝒏</m:t>
                      </m:r>
                      <m:nary>
                        <m:naryPr>
                          <m:chr m:val="∑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𝜷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𝜷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b="1" dirty="0"/>
              </a:p>
              <a:p>
                <a:pPr marL="0" lvl="0" indent="0">
                  <a:buNone/>
                  <a:defRPr/>
                </a:pPr>
                <a:r>
                  <a:rPr lang="ru-RU" altLang="en-US" sz="4000" dirty="0">
                    <a:solidFill>
                      <a:sysClr val="windowText" lastClr="000000"/>
                    </a:solidFill>
                  </a:rPr>
                  <a:t>при этом</a:t>
                </a:r>
                <a:r>
                  <a:rPr lang="en-US" altLang="en-US" sz="40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marL="0" lvl="0" indent="346075">
                  <a:lnSpc>
                    <a:spcPct val="100000"/>
                  </a:lnSpc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40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accPr>
                          <m:e>
                            <m:r>
                              <a:rPr lang="en-US" altLang="en-US" sz="40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en-US" sz="4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4000" dirty="0">
                    <a:solidFill>
                      <a:sysClr val="windowText" lastClr="000000"/>
                    </a:solidFill>
                  </a:rPr>
                  <a:t> - </a:t>
                </a:r>
                <a:r>
                  <a:rPr lang="ru-RU" altLang="en-US" sz="4000" dirty="0">
                    <a:solidFill>
                      <a:sysClr val="windowText" lastClr="000000"/>
                    </a:solidFill>
                  </a:rPr>
                  <a:t>оценочное пересечение</a:t>
                </a:r>
                <a:endParaRPr lang="en-US" altLang="en-US" sz="4000" dirty="0">
                  <a:solidFill>
                    <a:sysClr val="windowText" lastClr="000000"/>
                  </a:solidFill>
                </a:endParaRPr>
              </a:p>
              <a:p>
                <a:pPr marL="0" lvl="0" indent="346075">
                  <a:lnSpc>
                    <a:spcPct val="100000"/>
                  </a:lnSpc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40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accPr>
                          <m:e>
                            <m:r>
                              <a:rPr lang="en-US" altLang="en-US" sz="40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en-US" sz="4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000" dirty="0">
                    <a:solidFill>
                      <a:sysClr val="windowText" lastClr="000000"/>
                    </a:solidFill>
                  </a:rPr>
                  <a:t> - </a:t>
                </a:r>
                <a:r>
                  <a:rPr lang="ru-RU" altLang="en-US" sz="4000" dirty="0">
                    <a:solidFill>
                      <a:sysClr val="windowText" lastClr="000000"/>
                    </a:solidFill>
                  </a:rPr>
                  <a:t>оценочный</a:t>
                </a:r>
                <a:r>
                  <a:rPr lang="en-US" altLang="en-US" sz="4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altLang="en-US" sz="4000" dirty="0">
                    <a:solidFill>
                      <a:sysClr val="windowText" lastClr="000000"/>
                    </a:solidFill>
                  </a:rPr>
                  <a:t>наклон</a:t>
                </a:r>
                <a:endParaRPr lang="en-US" altLang="en-US" sz="4000" dirty="0">
                  <a:solidFill>
                    <a:sysClr val="windowText" lastClr="000000"/>
                  </a:solidFill>
                </a:endParaRPr>
              </a:p>
              <a:p>
                <a:pPr marL="0" indent="346075">
                  <a:lnSpc>
                    <a:spcPct val="100000"/>
                  </a:lnSpc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0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40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40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sz="4000" i="1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altLang="en-US" sz="4000" dirty="0">
                    <a:ea typeface="ＭＳ Ｐゴシック" panose="020B0600070205080204" pitchFamily="34" charset="-128"/>
                  </a:rPr>
                  <a:t> -</a:t>
                </a:r>
                <a:r>
                  <a:rPr lang="en-US" altLang="en-US" sz="40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altLang="en-US" sz="4000" dirty="0">
                    <a:solidFill>
                      <a:sysClr val="windowText" lastClr="000000"/>
                    </a:solidFill>
                  </a:rPr>
                  <a:t>оценочная ошибка</a:t>
                </a:r>
                <a:endParaRPr lang="en-US" sz="4000" dirty="0"/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2E7038A-E097-5FD6-44B4-77A263F46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250" y="2247900"/>
                <a:ext cx="13143472" cy="7159612"/>
              </a:xfrm>
              <a:prstGeom prst="rect">
                <a:avLst/>
              </a:prstGeom>
              <a:blipFill>
                <a:blip r:embed="rId10"/>
                <a:stretch>
                  <a:fillRect l="-1670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8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/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4058666" y="1028700"/>
            <a:ext cx="102669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МНК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2E7038A-E097-5FD6-44B4-77A263F46C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4250" y="2247900"/>
                <a:ext cx="13143472" cy="71596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ru-RU" altLang="en-US" sz="4000" dirty="0">
                    <a:solidFill>
                      <a:sysClr val="windowText" lastClr="000000"/>
                    </a:solidFill>
                  </a:rPr>
                  <a:t>Из предыдущего уравнения выходит, что</a:t>
                </a:r>
                <a:r>
                  <a:rPr lang="en-US" altLang="en-US" sz="40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4000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ru-RU" altLang="en-US" sz="4000" dirty="0">
                    <a:solidFill>
                      <a:sysClr val="windowText" lastClr="000000"/>
                    </a:solidFill>
                  </a:rPr>
                  <a:t>А как решать</a:t>
                </a:r>
                <a:r>
                  <a:rPr lang="en-US" altLang="en-US" sz="4000" dirty="0">
                    <a:solidFill>
                      <a:sysClr val="windowText" lastClr="000000"/>
                    </a:solidFill>
                  </a:rPr>
                  <a:t>?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ru-RU" altLang="en-US" sz="4000" dirty="0">
                    <a:solidFill>
                      <a:sysClr val="windowText" lastClr="000000"/>
                    </a:solidFill>
                  </a:rPr>
                  <a:t>Условие первого порядка (производные)</a:t>
                </a:r>
                <a:r>
                  <a:rPr lang="en-US" altLang="en-US" sz="40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altLang="en-US" sz="3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en-US" sz="3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36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000" i="1" dirty="0">
                    <a:solidFill>
                      <a:sysClr val="windowText" lastClr="000000"/>
                    </a:solidFill>
                  </a:rPr>
                  <a:t>	&amp;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altLang="en-US" sz="3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en-US" sz="36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altLang="en-US" sz="36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6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2E7038A-E097-5FD6-44B4-77A263F46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250" y="2247900"/>
                <a:ext cx="13143472" cy="7159612"/>
              </a:xfrm>
              <a:prstGeom prst="rect">
                <a:avLst/>
              </a:prstGeom>
              <a:blipFill>
                <a:blip r:embed="rId10"/>
                <a:stretch>
                  <a:fillRect l="-1670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28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485129" y="3314700"/>
            <a:ext cx="6046286" cy="1027869"/>
            <a:chOff x="0" y="0"/>
            <a:chExt cx="1592438" cy="2707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85129" y="4580694"/>
            <a:ext cx="6046286" cy="1027869"/>
            <a:chOff x="0" y="0"/>
            <a:chExt cx="1592438" cy="2707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FFCB7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5129" y="5846688"/>
            <a:ext cx="6046286" cy="1027869"/>
            <a:chOff x="0" y="0"/>
            <a:chExt cx="1592438" cy="2707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14034654" y="-4091495"/>
            <a:ext cx="7415398" cy="3565095"/>
            <a:chOff x="0" y="0"/>
            <a:chExt cx="660400" cy="317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16779354" y="-3323851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7092031" y="-2963542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V="1">
            <a:off x="17450501" y="-2612228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V="1">
            <a:off x="17836769" y="-2308948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18276445" y="-182225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485129" y="2254913"/>
            <a:ext cx="6967300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ПЛАН ЗАНЯТИЯ: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52317" y="3577305"/>
            <a:ext cx="531190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ru-RU" sz="400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Регрессия</a:t>
            </a:r>
            <a:endParaRPr lang="en-US" sz="4000" b="1" dirty="0">
              <a:solidFill>
                <a:srgbClr val="FFFFFF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820678" y="4871571"/>
            <a:ext cx="531190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ru-RU" sz="400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МНК</a:t>
            </a:r>
            <a:endParaRPr lang="en-US" sz="4000" b="1" dirty="0">
              <a:solidFill>
                <a:srgbClr val="FFFFFF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828699" y="6109562"/>
            <a:ext cx="553340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ru-RU" sz="400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Допущения МНК</a:t>
            </a:r>
            <a:endParaRPr lang="en-US" sz="4000" b="1" dirty="0">
              <a:solidFill>
                <a:srgbClr val="FFFFFF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DB750481-613E-B66C-7215-33A2BD5DF2B0}"/>
              </a:ext>
            </a:extLst>
          </p:cNvPr>
          <p:cNvSpPr/>
          <p:nvPr/>
        </p:nvSpPr>
        <p:spPr>
          <a:xfrm rot="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0F19BCBB-4D7C-E582-C7D7-7122BAF808D1}"/>
              </a:ext>
            </a:extLst>
          </p:cNvPr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9B7A7198-3CE8-4367-A2F8-4ABCDE8C2165}"/>
              </a:ext>
            </a:extLst>
          </p:cNvPr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C1667C5B-ECB8-6DE9-E728-4E5743F7ABE0}"/>
              </a:ext>
            </a:extLst>
          </p:cNvPr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916BC9F2-966E-9484-BB32-A6F0BDA83E3C}"/>
              </a:ext>
            </a:extLst>
          </p:cNvPr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1C674D76-A839-D834-1152-10ABA10A9B37}"/>
              </a:ext>
            </a:extLst>
          </p:cNvPr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8B5101BE-B904-E4DC-8838-E718218B533D}"/>
              </a:ext>
            </a:extLst>
          </p:cNvPr>
          <p:cNvSpPr/>
          <p:nvPr/>
        </p:nvSpPr>
        <p:spPr>
          <a:xfrm>
            <a:off x="16120382" y="705368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id="{9CF3CB64-6B3F-73BE-ECD1-EF9466EF656A}"/>
              </a:ext>
            </a:extLst>
          </p:cNvPr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73709158-2DAA-A173-62B2-2E187950C646}"/>
              </a:ext>
            </a:extLst>
          </p:cNvPr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17">
            <a:extLst>
              <a:ext uri="{FF2B5EF4-FFF2-40B4-BE49-F238E27FC236}">
                <a16:creationId xmlns:a16="http://schemas.microsoft.com/office/drawing/2014/main" id="{0CD170F2-135B-5232-A853-69DBB1F43AA4}"/>
              </a:ext>
            </a:extLst>
          </p:cNvPr>
          <p:cNvSpPr/>
          <p:nvPr/>
        </p:nvSpPr>
        <p:spPr>
          <a:xfrm rot="5400000" flipH="1" flipV="1">
            <a:off x="12770705" y="83384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178D6ED3-425C-68C3-AD1F-EA63F0F05DF5}"/>
              </a:ext>
            </a:extLst>
          </p:cNvPr>
          <p:cNvSpPr/>
          <p:nvPr/>
        </p:nvSpPr>
        <p:spPr>
          <a:xfrm rot="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/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4058666" y="1028700"/>
            <a:ext cx="102669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Результат МНК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0CB3D1-96FC-A9F5-FBFE-271A5C195398}"/>
                  </a:ext>
                </a:extLst>
              </p:cNvPr>
              <p:cNvSpPr txBox="1"/>
              <p:nvPr/>
            </p:nvSpPr>
            <p:spPr>
              <a:xfrm>
                <a:off x="4343400" y="2791677"/>
                <a:ext cx="9982199" cy="1448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40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40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40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bar>
                                </m:e>
                              </m:d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40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40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ba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40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000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sz="4000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sz="4000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4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𝒄𝒐𝒗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𝒗𝒂𝒓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0CB3D1-96FC-A9F5-FBFE-271A5C195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791677"/>
                <a:ext cx="9982199" cy="14489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A8F2A4-6593-4D54-A821-46E9E159CD7E}"/>
                  </a:ext>
                </a:extLst>
              </p:cNvPr>
              <p:cNvSpPr txBox="1"/>
              <p:nvPr/>
            </p:nvSpPr>
            <p:spPr>
              <a:xfrm>
                <a:off x="5541262" y="5680798"/>
                <a:ext cx="7764382" cy="741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ba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e>
                        <m:sub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0">
                          <a:latin typeface="Cambria Math" panose="02040503050406030204" pitchFamily="18" charset="0"/>
                        </a:rPr>
                        <m:t>∗</m:t>
                      </m:r>
                      <m:bar>
                        <m:barPr>
                          <m:pos m:val="top"/>
                          <m:ctrlPr>
                            <a:rPr lang="en-US" sz="4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ba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A8F2A4-6593-4D54-A821-46E9E159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62" y="5680798"/>
                <a:ext cx="7764382" cy="7410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B27E4-984E-1558-43BB-470429EBE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36D8B6E-DB8D-70A4-91FA-0465C8E262F0}"/>
              </a:ext>
            </a:extLst>
          </p:cNvPr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C59118-D327-3F88-5A11-1F8AB657625E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1E1AA27-13F8-71FD-5A00-3A3FB33C0DAD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30551FA5-9CC9-3E46-9898-B7BCD35FDE5B}"/>
              </a:ext>
            </a:extLst>
          </p:cNvPr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E10D516-FB10-F219-E134-B9FDB008B49E}"/>
              </a:ext>
            </a:extLst>
          </p:cNvPr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EE2FFC54-903C-DE8C-731B-F8058082DF55}"/>
              </a:ext>
            </a:extLst>
          </p:cNvPr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DD230FC8-DEF5-D070-A163-AE40559F38D6}"/>
              </a:ext>
            </a:extLst>
          </p:cNvPr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251AEA0C-F356-9354-8CBD-3944069A6C5C}"/>
              </a:ext>
            </a:extLst>
          </p:cNvPr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23677789-49D2-B093-DA81-328DEFF3E3D5}"/>
              </a:ext>
            </a:extLst>
          </p:cNvPr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A289671-0A20-C976-C4C5-1D3992298ADA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6EF6FD1-7182-2F98-199D-C91DE8AA8B75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>
            <a:extLst>
              <a:ext uri="{FF2B5EF4-FFF2-40B4-BE49-F238E27FC236}">
                <a16:creationId xmlns:a16="http://schemas.microsoft.com/office/drawing/2014/main" id="{914639D7-A925-65F0-3708-0B1590D825C6}"/>
              </a:ext>
            </a:extLst>
          </p:cNvPr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97D2E972-4759-D128-6E08-58FB5B068653}"/>
              </a:ext>
            </a:extLst>
          </p:cNvPr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002A7594-6A7E-3C95-6748-CB2F3396218C}"/>
              </a:ext>
            </a:extLst>
          </p:cNvPr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B16795A3-7A8B-52FB-2A13-FDEC0819B900}"/>
              </a:ext>
            </a:extLst>
          </p:cNvPr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29A2764E-75CF-CB69-C0EC-5422E849FD1E}"/>
              </a:ext>
            </a:extLst>
          </p:cNvPr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DC0F4EA1-FED7-9CFF-DDD8-8556D9796CC1}"/>
              </a:ext>
            </a:extLst>
          </p:cNvPr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600591C8-AAC8-9EC4-CF3D-5C2C165BD3BE}"/>
              </a:ext>
            </a:extLst>
          </p:cNvPr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B9F77CAA-16BA-976C-EEC6-D6392D616E01}"/>
              </a:ext>
            </a:extLst>
          </p:cNvPr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325F89D1-1DD8-FEE7-6FAF-CFB0B53370FA}"/>
              </a:ext>
            </a:extLst>
          </p:cNvPr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8E8291D-8BB3-380B-A942-FEB5194A2243}"/>
              </a:ext>
            </a:extLst>
          </p:cNvPr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E9B4404D-52AC-21C2-81A9-A8CF90D86AA0}"/>
              </a:ext>
            </a:extLst>
          </p:cNvPr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67280A4-3358-9437-1E29-4EF230ABC10E}"/>
              </a:ext>
            </a:extLst>
          </p:cNvPr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A1F51B53-AA74-4AE9-3E8E-20654FAD611E}"/>
              </a:ext>
            </a:extLst>
          </p:cNvPr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EF919EE7-287F-6D21-BB67-A3BC8250A228}"/>
              </a:ext>
            </a:extLst>
          </p:cNvPr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126992AE-6065-137E-668F-E1938D6D979E}"/>
              </a:ext>
            </a:extLst>
          </p:cNvPr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7EF95BDB-282F-BA7A-1DC1-0F55E814E297}"/>
              </a:ext>
            </a:extLst>
          </p:cNvPr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3DAD287B-E444-E780-8C8F-399FDD5C9FC1}"/>
              </a:ext>
            </a:extLst>
          </p:cNvPr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1706EDE9-9562-BF31-639A-D83CD93ED973}"/>
              </a:ext>
            </a:extLst>
          </p:cNvPr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CEA122BA-F264-751F-25BE-F08482A3161D}"/>
              </a:ext>
            </a:extLst>
          </p:cNvPr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EBCB2244-D5AC-44D9-59B0-F22FE2C32EFD}"/>
              </a:ext>
            </a:extLst>
          </p:cNvPr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650C4C8F-29D6-8EFC-35C1-78F4862C2740}"/>
              </a:ext>
            </a:extLst>
          </p:cNvPr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F3708E9D-EC7F-0330-01A0-47F1333A2F81}"/>
              </a:ext>
            </a:extLst>
          </p:cNvPr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50A0B377-B400-54FD-97CA-45AC1AC9FF8E}"/>
              </a:ext>
            </a:extLst>
          </p:cNvPr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709BA802-C633-5983-93C7-915FE6095194}"/>
              </a:ext>
            </a:extLst>
          </p:cNvPr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31CD56CA-9DA8-4559-57FC-D6ED876888FD}"/>
              </a:ext>
            </a:extLst>
          </p:cNvPr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33F4531-83BF-8BEA-DB55-7D61C349F987}"/>
              </a:ext>
            </a:extLst>
          </p:cNvPr>
          <p:cNvSpPr txBox="1"/>
          <p:nvPr/>
        </p:nvSpPr>
        <p:spPr>
          <a:xfrm>
            <a:off x="1793955" y="3989385"/>
            <a:ext cx="14700090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ru-RU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А это всегда так работает?</a:t>
            </a:r>
            <a:endParaRPr lang="en-US" sz="9999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</p:spTree>
    <p:extLst>
      <p:ext uri="{BB962C8B-B14F-4D97-AF65-F5344CB8AC3E}">
        <p14:creationId xmlns:p14="http://schemas.microsoft.com/office/powerpoint/2010/main" val="3797525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5F14D-7769-A895-7DAA-D22908FE9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>
            <a:extLst>
              <a:ext uri="{FF2B5EF4-FFF2-40B4-BE49-F238E27FC236}">
                <a16:creationId xmlns:a16="http://schemas.microsoft.com/office/drawing/2014/main" id="{BD05C272-96F9-DD38-A6DD-7AA7F2C15398}"/>
              </a:ext>
            </a:extLst>
          </p:cNvPr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445EE3B-A94D-D4C2-64B9-8E46CF6BF364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A99CEA66-254B-24A6-243E-1797FAF88F84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4C9F93A9-0624-C2BE-BA78-BC437E43B4DF}"/>
              </a:ext>
            </a:extLst>
          </p:cNvPr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90D478F9-E488-46B9-503F-95EB71BB5CA8}"/>
              </a:ext>
            </a:extLst>
          </p:cNvPr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9D361B3A-5DC5-5EFD-6EB4-FD91E1AE98F1}"/>
              </a:ext>
            </a:extLst>
          </p:cNvPr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87827D1E-0B88-9244-7398-F183B9F82FE7}"/>
              </a:ext>
            </a:extLst>
          </p:cNvPr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ECD4E54D-FD5B-5DB7-1237-C06590F9812E}"/>
              </a:ext>
            </a:extLst>
          </p:cNvPr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7254883D-4210-1B43-E8CE-9C77A61C360F}"/>
              </a:ext>
            </a:extLst>
          </p:cNvPr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3CDCF37-3E9F-0AC7-AF66-FE4890F94CAA}"/>
              </a:ext>
            </a:extLst>
          </p:cNvPr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04C70F6-A4C7-B22A-E61A-BC6C48D2F6B9}"/>
                </a:ext>
              </a:extLst>
            </p:cNvPr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D2350126-BC7E-9E00-3D41-A617975C6999}"/>
                </a:ext>
              </a:extLst>
            </p:cNvPr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E3CD7BB-387B-1456-8AF2-BB7FD7DD0B11}"/>
                </a:ext>
              </a:extLst>
            </p:cNvPr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50D037E0-8F22-CE47-20EE-4D36AB5CAB56}"/>
                </a:ext>
              </a:extLst>
            </p:cNvPr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298BAD33-4047-2E4E-BB53-C1128DFA68BD}"/>
                </a:ext>
              </a:extLst>
            </p:cNvPr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F3D8289-6E50-46CC-5062-ADB9041DD744}"/>
                </a:ext>
              </a:extLst>
            </p:cNvPr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DF61F28D-8400-B44D-F139-67074B52E704}"/>
                </a:ext>
              </a:extLst>
            </p:cNvPr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77D2B5F9-ACBE-BF73-A85C-302BBADF4D8D}"/>
                </a:ext>
              </a:extLst>
            </p:cNvPr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>
            <a:extLst>
              <a:ext uri="{FF2B5EF4-FFF2-40B4-BE49-F238E27FC236}">
                <a16:creationId xmlns:a16="http://schemas.microsoft.com/office/drawing/2014/main" id="{E2655F12-EBBA-64F8-1D13-5CC2C3F1DBC4}"/>
              </a:ext>
            </a:extLst>
          </p:cNvPr>
          <p:cNvSpPr txBox="1"/>
          <p:nvPr/>
        </p:nvSpPr>
        <p:spPr>
          <a:xfrm>
            <a:off x="4058666" y="1028700"/>
            <a:ext cx="102669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Допущения/Предпосылки МНК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DE008D-F359-EBBF-BD00-693864E8B1DC}"/>
                  </a:ext>
                </a:extLst>
              </p:cNvPr>
              <p:cNvSpPr txBox="1"/>
              <p:nvPr/>
            </p:nvSpPr>
            <p:spPr>
              <a:xfrm>
                <a:off x="1647842" y="2241089"/>
                <a:ext cx="14887558" cy="729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ru-RU" sz="3600" b="1" u="sng" dirty="0"/>
                  <a:t>ДОПУЩЕНИЕ</a:t>
                </a:r>
                <a:r>
                  <a:rPr lang="en-US" sz="3600" b="1" u="sng" dirty="0"/>
                  <a:t> 1.</a:t>
                </a:r>
                <a:r>
                  <a:rPr lang="en-US" sz="3600" b="1" dirty="0"/>
                  <a:t> </a:t>
                </a:r>
                <a:r>
                  <a:rPr lang="ru-RU" sz="3600" b="1" dirty="0"/>
                  <a:t>Линейная регрессионная модель. </a:t>
                </a:r>
                <a:r>
                  <a:rPr lang="ru-RU" sz="3600" dirty="0"/>
                  <a:t>Модель регрессии линейна по параметрам, хотя она может быть или не быть линейной по переменным.</a:t>
                </a:r>
                <a:r>
                  <a:rPr lang="en-US" sz="3600" dirty="0"/>
                  <a:t> </a:t>
                </a:r>
              </a:p>
              <a:p>
                <a:r>
                  <a:rPr lang="ru-RU" sz="3600" b="1" u="sng" dirty="0"/>
                  <a:t>ДОПУЩЕНИЕ</a:t>
                </a:r>
                <a:r>
                  <a:rPr lang="en-US" sz="3600" b="1" u="sng" dirty="0"/>
                  <a:t> 2</a:t>
                </a:r>
                <a:r>
                  <a:rPr lang="en-US" sz="3600" b="1" dirty="0"/>
                  <a:t>.</a:t>
                </a:r>
                <a:r>
                  <a:rPr lang="ru-RU" sz="3600" b="1" dirty="0"/>
                  <a:t> Случайная выборка</a:t>
                </a:r>
                <a:r>
                  <a:rPr lang="en-US" sz="3600" dirty="0"/>
                  <a:t>.</a:t>
                </a:r>
                <a:r>
                  <a:rPr lang="ru-RU" sz="3600" dirty="0"/>
                  <a:t> Анализируемы данные исходят от случайной выборки из генеральной совокупности элементов исследования.</a:t>
                </a:r>
                <a:endParaRPr lang="en-US" sz="3600" dirty="0"/>
              </a:p>
              <a:p>
                <a:r>
                  <a:rPr lang="ru-RU" sz="3600" b="1" u="sng" dirty="0"/>
                  <a:t>ДОПУЩЕНИЕ</a:t>
                </a:r>
                <a:r>
                  <a:rPr kumimoji="0" lang="en-US" altLang="en-US" sz="3600" b="1" i="0" u="sng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3.</a:t>
                </a:r>
                <a:r>
                  <a:rPr kumimoji="0" lang="en-US" altLang="en-US" sz="3600" b="1" i="0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lang="ru-RU" altLang="en-US" sz="3600" b="1" dirty="0">
                    <a:solidFill>
                      <a:sysClr val="windowText" lastClr="000000"/>
                    </a:solidFill>
                  </a:rPr>
                  <a:t>Нулевое среднее значение ошибки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en-US" sz="3600" b="1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altLang="en-US" sz="3600" b="1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ru-RU" altLang="en-US" sz="3600" b="1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ru-RU" altLang="en-US" sz="3600" b="1" i="0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.</a:t>
                </a:r>
                <a:r>
                  <a:rPr lang="en-US" sz="3600" dirty="0"/>
                  <a:t> </a:t>
                </a:r>
                <a:r>
                  <a:rPr lang="ru-RU" sz="3600" dirty="0"/>
                  <a:t>Учитывая значение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ru-RU" sz="3600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3600" dirty="0"/>
                  <a:t>, среднее или ожидаемое значение случайного ошибки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i="1" dirty="0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ru-RU" sz="3600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3600" dirty="0"/>
                  <a:t> равно нулю. Символически, мы имеем</a:t>
                </a:r>
                <a:endParaRPr lang="en-US" sz="3600" b="1" u="sng" dirty="0">
                  <a:solidFill>
                    <a:sysClr val="windowText" lastClr="00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600" b="0" dirty="0"/>
              </a:p>
              <a:p>
                <a:r>
                  <a:rPr lang="ru-RU" sz="3600" b="1" u="sng" dirty="0"/>
                  <a:t>ДОПУЩЕНИЕ</a:t>
                </a:r>
                <a:r>
                  <a:rPr kumimoji="0" lang="en-US" altLang="en-US" sz="3600" b="1" i="0" u="sng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ru-RU" altLang="en-US" sz="3600" b="1" i="0" u="sng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4</a:t>
                </a:r>
                <a:r>
                  <a:rPr kumimoji="0" lang="en-US" altLang="en-US" sz="3600" b="1" i="0" u="sng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.</a:t>
                </a:r>
                <a:r>
                  <a:rPr kumimoji="0" lang="en-US" altLang="en-US" sz="3600" b="1" i="0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lang="ru-RU" altLang="en-US" sz="3600" b="1" dirty="0">
                    <a:solidFill>
                      <a:sysClr val="windowText" lastClr="000000"/>
                    </a:solidFill>
                  </a:rPr>
                  <a:t>Переменная </a:t>
                </a:r>
                <a:r>
                  <a:rPr lang="ru-RU" altLang="en-US" sz="3600" b="1" i="1" dirty="0">
                    <a:solidFill>
                      <a:sysClr val="windowText" lastClr="000000"/>
                    </a:solidFill>
                  </a:rPr>
                  <a:t>Х </a:t>
                </a:r>
                <a:r>
                  <a:rPr lang="ru-RU" altLang="en-US" sz="3600" b="1" dirty="0">
                    <a:solidFill>
                      <a:sysClr val="windowText" lastClr="000000"/>
                    </a:solidFill>
                  </a:rPr>
                  <a:t>имеет ненулевую дисперсию</a:t>
                </a:r>
                <a:r>
                  <a:rPr kumimoji="0" lang="ru-RU" altLang="en-US" sz="3600" b="1" i="0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.</a:t>
                </a:r>
                <a:r>
                  <a:rPr lang="en-US" sz="3600" dirty="0"/>
                  <a:t> </a:t>
                </a:r>
                <a:r>
                  <a:rPr lang="ru-RU" sz="3600" dirty="0"/>
                  <a:t>Выборка данных не все имеют одинаковое значение.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600" b="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DE008D-F359-EBBF-BD00-693864E8B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42" y="2241089"/>
                <a:ext cx="14887558" cy="7294305"/>
              </a:xfrm>
              <a:prstGeom prst="rect">
                <a:avLst/>
              </a:prstGeom>
              <a:blipFill>
                <a:blip r:embed="rId10"/>
                <a:stretch>
                  <a:fillRect l="-1228" t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640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F071-9609-D6E1-52A3-A7E849D2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>
            <a:extLst>
              <a:ext uri="{FF2B5EF4-FFF2-40B4-BE49-F238E27FC236}">
                <a16:creationId xmlns:a16="http://schemas.microsoft.com/office/drawing/2014/main" id="{CACD49D4-ED8F-AA71-3D15-0747146A9396}"/>
              </a:ext>
            </a:extLst>
          </p:cNvPr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C7042-CDBD-AFE0-4D72-3D98EAAA263F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043F6C8F-6A74-81D5-49A2-FD1BF52F3118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9DE3D8BB-22D5-F015-E7EB-8F57401FC620}"/>
              </a:ext>
            </a:extLst>
          </p:cNvPr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6D4ED245-A9F8-7C61-76AC-512D43E6A41B}"/>
              </a:ext>
            </a:extLst>
          </p:cNvPr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3A34CF7D-8AE0-CA8F-A1E3-1B5B5E2EEAE0}"/>
              </a:ext>
            </a:extLst>
          </p:cNvPr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8709E12A-21E4-760B-EB51-57F006E7B189}"/>
              </a:ext>
            </a:extLst>
          </p:cNvPr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D752F00E-3E20-1D64-F157-140EC5704F9F}"/>
              </a:ext>
            </a:extLst>
          </p:cNvPr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05DDAE76-E1B3-835C-40A9-594DE58BA932}"/>
              </a:ext>
            </a:extLst>
          </p:cNvPr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C3D287B-8EEF-D5A7-6F67-17704E554755}"/>
              </a:ext>
            </a:extLst>
          </p:cNvPr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6ED6BF7-FC5E-DCA0-0360-9CF2BC4A281E}"/>
                </a:ext>
              </a:extLst>
            </p:cNvPr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6E53CB8-860D-4205-8E10-82448A370E77}"/>
                </a:ext>
              </a:extLst>
            </p:cNvPr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9B0938B-7613-965B-ECFA-D7374EE3626A}"/>
                </a:ext>
              </a:extLst>
            </p:cNvPr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094137B-555E-EAF0-56F8-2364ADB21001}"/>
                </a:ext>
              </a:extLst>
            </p:cNvPr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739CDD72-A7DE-1857-A0A2-6AA5519496FF}"/>
                </a:ext>
              </a:extLst>
            </p:cNvPr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1903502E-61A9-EA4B-8E36-B6184E7144EE}"/>
                </a:ext>
              </a:extLst>
            </p:cNvPr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AF4D7D25-4F5C-915E-9674-01856802232C}"/>
                </a:ext>
              </a:extLst>
            </p:cNvPr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13BC8B08-AC0A-3852-CD4D-404F59BC4863}"/>
                </a:ext>
              </a:extLst>
            </p:cNvPr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>
            <a:extLst>
              <a:ext uri="{FF2B5EF4-FFF2-40B4-BE49-F238E27FC236}">
                <a16:creationId xmlns:a16="http://schemas.microsoft.com/office/drawing/2014/main" id="{DE62D1A4-1C70-7447-F871-B5F59D793E8D}"/>
              </a:ext>
            </a:extLst>
          </p:cNvPr>
          <p:cNvSpPr txBox="1"/>
          <p:nvPr/>
        </p:nvSpPr>
        <p:spPr>
          <a:xfrm>
            <a:off x="4058666" y="1028700"/>
            <a:ext cx="102669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Допущения/Предпосылки МНК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B2DE29-5348-75EF-2B6F-788DADB94A2F}"/>
                  </a:ext>
                </a:extLst>
              </p:cNvPr>
              <p:cNvSpPr txBox="1"/>
              <p:nvPr/>
            </p:nvSpPr>
            <p:spPr>
              <a:xfrm>
                <a:off x="1647842" y="2241089"/>
                <a:ext cx="14887558" cy="4600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ru-RU" sz="3600" b="1" u="sng" dirty="0"/>
                  <a:t>ДОПУЩЕНИЕ</a:t>
                </a:r>
                <a:r>
                  <a:rPr lang="en-US" sz="3600" b="1" u="sng" dirty="0"/>
                  <a:t> 5.</a:t>
                </a:r>
                <a:r>
                  <a:rPr lang="en-US" sz="3600" b="1" dirty="0"/>
                  <a:t> </a:t>
                </a:r>
                <a:r>
                  <a:rPr lang="ru-RU" sz="3600" b="1" dirty="0"/>
                  <a:t>Гомоскедастичность или постоянная дисперсия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b="1" i="1" dirty="0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ru-RU" sz="36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600" b="1" i="0" dirty="0">
                    <a:latin typeface="+mj-lt"/>
                  </a:rPr>
                  <a:t>.</a:t>
                </a:r>
                <a:r>
                  <a:rPr lang="ru-RU" sz="3600" b="1" dirty="0"/>
                  <a:t> </a:t>
                </a:r>
                <a:r>
                  <a:rPr lang="ru-RU" sz="3600" dirty="0"/>
                  <a:t>Дисперсия ошибки или возмущения одинакова независимо от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600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ru-RU" sz="3600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600" b="0" i="0" dirty="0">
                    <a:latin typeface="+mj-lt"/>
                  </a:rPr>
                  <a:t>:</a:t>
                </a:r>
              </a:p>
              <a:p>
                <a:pPr marL="1828800" indent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 marL="2976563" indent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, </a:t>
                </a:r>
                <a:r>
                  <a:rPr lang="ru-RU" sz="3600" dirty="0"/>
                  <a:t>из-за Допущения </a:t>
                </a:r>
                <a:r>
                  <a:rPr lang="en-US" sz="3600" dirty="0"/>
                  <a:t>3</a:t>
                </a:r>
              </a:p>
              <a:p>
                <a:pPr marL="2976563" indent="0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+mj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B2DE29-5348-75EF-2B6F-788DADB94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42" y="2241089"/>
                <a:ext cx="14887558" cy="4600105"/>
              </a:xfrm>
              <a:prstGeom prst="rect">
                <a:avLst/>
              </a:prstGeom>
              <a:blipFill>
                <a:blip r:embed="rId10"/>
                <a:stretch>
                  <a:fillRect l="-1228"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50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18522-9790-7B56-FA25-085C64B16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>
            <a:extLst>
              <a:ext uri="{FF2B5EF4-FFF2-40B4-BE49-F238E27FC236}">
                <a16:creationId xmlns:a16="http://schemas.microsoft.com/office/drawing/2014/main" id="{A048ED49-D940-C1B6-105B-C8EE1D916739}"/>
              </a:ext>
            </a:extLst>
          </p:cNvPr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EDDB4A70-8424-4B48-1020-BB8CED14BF3F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60CE5992-8C47-AF9D-2208-62331C38E435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1CDE5E7D-8937-D720-5FDA-0B384EF79FDE}"/>
              </a:ext>
            </a:extLst>
          </p:cNvPr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A64A01B1-1E46-2F25-1844-8ACB3D90F624}"/>
              </a:ext>
            </a:extLst>
          </p:cNvPr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5518C170-E746-5599-FA15-9EFEC147CF86}"/>
              </a:ext>
            </a:extLst>
          </p:cNvPr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8256A3A0-7DB9-CC05-0309-DC2C87971D78}"/>
              </a:ext>
            </a:extLst>
          </p:cNvPr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4CD93041-EC27-4CA7-C135-1CDBD585F9EB}"/>
              </a:ext>
            </a:extLst>
          </p:cNvPr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3790EC4F-A476-454B-0D00-D8DB7F91C599}"/>
              </a:ext>
            </a:extLst>
          </p:cNvPr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4AB6F6E-FB60-FACB-DCE5-0164A50B01C6}"/>
              </a:ext>
            </a:extLst>
          </p:cNvPr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3E2651F-4F3F-499E-2A7D-1D3E3BE85459}"/>
                </a:ext>
              </a:extLst>
            </p:cNvPr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21F2D939-FD1D-6495-5F41-D5924A90FE89}"/>
                </a:ext>
              </a:extLst>
            </p:cNvPr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E5041B1-E35E-F432-13C9-509671E7204A}"/>
                </a:ext>
              </a:extLst>
            </p:cNvPr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20EE79C-279E-517F-794A-C34717C002D1}"/>
                </a:ext>
              </a:extLst>
            </p:cNvPr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523BB1F3-F649-9941-85D6-608D9CC4EBCB}"/>
                </a:ext>
              </a:extLst>
            </p:cNvPr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00B0B4A3-F710-39DF-1E0F-2BDAB0523EB8}"/>
                </a:ext>
              </a:extLst>
            </p:cNvPr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A01B2195-F78C-2E51-AE8C-5E7FA16CE849}"/>
                </a:ext>
              </a:extLst>
            </p:cNvPr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E7A70EFF-F98B-2576-9C03-65F5C226961B}"/>
                </a:ext>
              </a:extLst>
            </p:cNvPr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>
            <a:extLst>
              <a:ext uri="{FF2B5EF4-FFF2-40B4-BE49-F238E27FC236}">
                <a16:creationId xmlns:a16="http://schemas.microsoft.com/office/drawing/2014/main" id="{E978B1DA-2CEE-7B8E-88EB-853CEC6C6792}"/>
              </a:ext>
            </a:extLst>
          </p:cNvPr>
          <p:cNvSpPr txBox="1"/>
          <p:nvPr/>
        </p:nvSpPr>
        <p:spPr>
          <a:xfrm>
            <a:off x="1647841" y="1028700"/>
            <a:ext cx="15556349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</a:rPr>
              <a:t>ДОПУЩЕНИЕ</a:t>
            </a:r>
            <a:r>
              <a:rPr lang="en-US" sz="5600" b="1" dirty="0">
                <a:solidFill>
                  <a:srgbClr val="227C9D"/>
                </a:solidFill>
                <a:latin typeface="Kollektif Bold"/>
              </a:rPr>
              <a:t> 5. </a:t>
            </a:r>
            <a:r>
              <a:rPr lang="ru-RU" sz="5600" b="1" dirty="0">
                <a:solidFill>
                  <a:srgbClr val="227C9D"/>
                </a:solidFill>
              </a:rPr>
              <a:t>Гомоскедастичность</a:t>
            </a:r>
            <a:endParaRPr lang="en-US" sz="5600" b="1" dirty="0">
              <a:solidFill>
                <a:srgbClr val="227C9D"/>
              </a:solidFill>
              <a:latin typeface="Kollektif Bold"/>
              <a:sym typeface="Kollektif Bold"/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9ED8E5D-FA2A-E3B7-09E6-1C34BDA46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79" y="1941424"/>
            <a:ext cx="11389871" cy="70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7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3334" y="3745932"/>
            <a:ext cx="16230600" cy="345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 b="1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НА ЭТОМ ПОКА ВСЕ)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167618" y="5143500"/>
            <a:ext cx="13952764" cy="314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ru-RU" sz="3399" b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Регрессионный анализ </a:t>
            </a:r>
            <a:r>
              <a:rPr lang="ru-RU" sz="3399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занимается изучением зависимости одной переменной (</a:t>
            </a:r>
            <a:r>
              <a:rPr lang="ru-RU" sz="3399" i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зависимой переменной</a:t>
            </a:r>
            <a:r>
              <a:rPr lang="ru-RU" sz="3399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) от одной или нескольких других переменных (</a:t>
            </a:r>
            <a:r>
              <a:rPr lang="ru-RU" sz="3399" i="1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объясняющих переменных</a:t>
            </a:r>
            <a:r>
              <a:rPr lang="ru-RU" sz="3399" dirty="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) с целью оценки и/или прогнозирования (популяционного) среднего значения первой на основе известных или фиксированных (при повторной выборке) значений последней.</a:t>
            </a:r>
            <a:endParaRPr lang="en-US" sz="3399" dirty="0">
              <a:solidFill>
                <a:srgbClr val="54545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2" name="Group 1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167618" y="3003550"/>
            <a:ext cx="13952763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ЧТО ТАКОЕ </a:t>
            </a:r>
            <a:r>
              <a:rPr lang="ru-RU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РЕГРЕССИЯ</a:t>
            </a:r>
            <a:r>
              <a:rPr lang="en-US" sz="9999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120382" y="705368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5400000" flipH="1" flipV="1">
            <a:off x="12770705" y="83384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5343984" y="1028700"/>
            <a:ext cx="7600032" cy="707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48CFAE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А ЕСЛИ ПОПРОЩЕ</a:t>
            </a:r>
            <a:r>
              <a:rPr lang="en-US" sz="5600" b="1" dirty="0">
                <a:solidFill>
                  <a:srgbClr val="48CFAE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?</a:t>
            </a:r>
          </a:p>
        </p:txBody>
      </p:sp>
      <p:pic>
        <p:nvPicPr>
          <p:cNvPr id="35" name="Picture 34" descr="A graph of a graph with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E52DAD6D-2FB9-CC45-5A88-6FCF374BE8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8"/>
          <a:stretch/>
        </p:blipFill>
        <p:spPr>
          <a:xfrm>
            <a:off x="2360015" y="2241295"/>
            <a:ext cx="13792200" cy="66390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120382" y="705368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5400000" flipH="1" flipV="1">
            <a:off x="12770705" y="83384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5343984" y="1028700"/>
            <a:ext cx="7600032" cy="707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48CFAE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А ЕСЛИ ПОПРОЩЕ</a:t>
            </a:r>
            <a:r>
              <a:rPr lang="en-US" sz="5600" b="1" dirty="0">
                <a:solidFill>
                  <a:srgbClr val="48CFAE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?</a:t>
            </a:r>
          </a:p>
        </p:txBody>
      </p:sp>
      <p:pic>
        <p:nvPicPr>
          <p:cNvPr id="3" name="Picture 2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C8AB53AA-5BBE-6E82-4A90-C2969037E7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59" y="1736394"/>
            <a:ext cx="12878481" cy="71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4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120382" y="705368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5400000" flipH="1" flipV="1">
            <a:off x="12770705" y="83384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5343984" y="1028700"/>
            <a:ext cx="7600032" cy="707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48CFAE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А ЕСЛИ ПОПРОЩЕ</a:t>
            </a:r>
            <a:r>
              <a:rPr lang="en-US" sz="5600" b="1" dirty="0">
                <a:solidFill>
                  <a:srgbClr val="48CFAE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?</a:t>
            </a:r>
          </a:p>
        </p:txBody>
      </p:sp>
      <p:pic>
        <p:nvPicPr>
          <p:cNvPr id="4" name="Picture 3" descr="A graph with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21D9AC23-144B-7EAF-3045-A8E92917BB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79" y="2353471"/>
            <a:ext cx="13327041" cy="63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0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Group 34"/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35" name="Freeform 35"/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4058666" y="1028700"/>
            <a:ext cx="10266934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600" b="1" dirty="0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Простая регрессионная модель</a:t>
            </a:r>
            <a:endParaRPr lang="en-US" sz="5600" b="1" dirty="0">
              <a:solidFill>
                <a:srgbClr val="227C9D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2E7038A-E097-5FD6-44B4-77A263F46C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314" y="2708288"/>
                <a:ext cx="13143472" cy="631697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ru-RU" dirty="0"/>
                  <a:t>Самая простая регрессионная модель пытается «объяснить» изменения переменной </a:t>
                </a:r>
                <a:r>
                  <a:rPr lang="en-US" dirty="0"/>
                  <a:t>Y </a:t>
                </a:r>
                <a:r>
                  <a:rPr lang="ru-RU" dirty="0"/>
                  <a:t>с помощью переменной </a:t>
                </a:r>
                <a:r>
                  <a:rPr lang="en-US" dirty="0"/>
                  <a:t>X: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ru-RU" dirty="0"/>
                  <a:t>Где</a:t>
                </a:r>
                <a:r>
                  <a:rPr lang="en-US" dirty="0"/>
                  <a:t>:</a:t>
                </a:r>
              </a:p>
              <a:p>
                <a:pPr marL="457200" lvl="1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зависимая переменная</a:t>
                </a:r>
                <a:r>
                  <a:rPr lang="en-US" dirty="0"/>
                  <a:t>, </a:t>
                </a:r>
                <a:r>
                  <a:rPr lang="ru-RU" dirty="0"/>
                  <a:t>объясняемая переменная</a:t>
                </a:r>
                <a:r>
                  <a:rPr lang="en-US" dirty="0"/>
                  <a:t>…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независимая переменная</a:t>
                </a:r>
                <a:r>
                  <a:rPr lang="en-US" dirty="0"/>
                  <a:t>, </a:t>
                </a:r>
                <a:r>
                  <a:rPr lang="ru-RU" dirty="0"/>
                  <a:t>объясняющая переменная</a:t>
                </a:r>
                <a:r>
                  <a:rPr lang="en-US" dirty="0"/>
                  <a:t>, </a:t>
                </a:r>
                <a:r>
                  <a:rPr lang="ru-RU" dirty="0"/>
                  <a:t>регрессор</a:t>
                </a:r>
                <a:r>
                  <a:rPr lang="en-US" dirty="0"/>
                  <a:t>…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константа, пересечение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–</a:t>
                </a:r>
                <a:r>
                  <a:rPr lang="ru-RU" dirty="0"/>
                  <a:t> наклон, коэффициент</a:t>
                </a:r>
                <a:endParaRPr lang="en-US" dirty="0"/>
              </a:p>
              <a:p>
                <a:pPr marL="457200" lvl="1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ошибка </a:t>
                </a:r>
                <a:endParaRPr lang="en-US" dirty="0"/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B2E7038A-E097-5FD6-44B4-77A263F46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14" y="2708288"/>
                <a:ext cx="13143472" cy="6316979"/>
              </a:xfrm>
              <a:prstGeom prst="rect">
                <a:avLst/>
              </a:prstGeom>
              <a:blipFill>
                <a:blip r:embed="rId10"/>
                <a:stretch>
                  <a:fillRect l="-1206" t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8800" y="3197741"/>
            <a:ext cx="1475373" cy="147537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828800" y="5115675"/>
            <a:ext cx="1475373" cy="147537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28800" y="3470288"/>
            <a:ext cx="1475373" cy="8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8800" y="5378698"/>
            <a:ext cx="147537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15033" y="1721736"/>
            <a:ext cx="149567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+24K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28800" y="1243138"/>
            <a:ext cx="13563600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ru-RU" sz="5600" b="1" dirty="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Простая регрессионная модель</a:t>
            </a:r>
            <a:endParaRPr lang="en-US" sz="5600" b="1" dirty="0">
              <a:solidFill>
                <a:srgbClr val="FE6D73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89923" y="3360464"/>
            <a:ext cx="8972949" cy="1088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63"/>
              </a:lnSpc>
            </a:pPr>
            <a:r>
              <a:rPr lang="ru-RU" sz="3402" b="1" dirty="0">
                <a:solidFill>
                  <a:srgbClr val="FE6D73"/>
                </a:solidFill>
                <a:latin typeface="DM Sans Bold"/>
                <a:ea typeface="DM Sans Bold"/>
                <a:cs typeface="DM Sans Bold"/>
                <a:sym typeface="DM Sans Bold"/>
              </a:rPr>
              <a:t>Выдвигаем гипотезу / теорию</a:t>
            </a:r>
            <a:endParaRPr lang="en-US" sz="3402" b="1" u="sng" dirty="0">
              <a:solidFill>
                <a:srgbClr val="FE6D73"/>
              </a:solidFill>
              <a:latin typeface="DM Sans Bold"/>
              <a:ea typeface="DM Sans Bold"/>
              <a:cs typeface="DM Sans Bold"/>
              <a:sym typeface="DM Sans Bold"/>
              <a:hlinkClick r:id="rId2" tooltip="https://cran.r-project.org"/>
            </a:endParaRPr>
          </a:p>
          <a:p>
            <a:pPr algn="l">
              <a:lnSpc>
                <a:spcPts val="3923"/>
              </a:lnSpc>
            </a:pPr>
            <a:r>
              <a:rPr lang="ru-RU" sz="2802" b="1" i="1" u="sng" dirty="0">
                <a:solidFill>
                  <a:srgbClr val="FE6D7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Заработок зависит от уровня образования</a:t>
            </a:r>
            <a:r>
              <a:rPr lang="en-US" sz="2802" dirty="0">
                <a:solidFill>
                  <a:srgbClr val="FE6D7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4"/>
              <p:cNvSpPr txBox="1"/>
              <p:nvPr/>
            </p:nvSpPr>
            <p:spPr>
              <a:xfrm>
                <a:off x="3589923" y="5229791"/>
                <a:ext cx="8972949" cy="12311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4759"/>
                  </a:lnSpc>
                </a:pPr>
                <a:r>
                  <a:rPr lang="ru-RU" sz="3399" b="1" dirty="0">
                    <a:solidFill>
                      <a:srgbClr val="48CFAE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Конструируем математическую модель</a:t>
                </a:r>
                <a:r>
                  <a:rPr lang="en-US" sz="3399" b="1" dirty="0">
                    <a:solidFill>
                      <a:srgbClr val="48CFAE"/>
                    </a:solidFill>
                    <a:latin typeface="DM Sans Bold"/>
                    <a:ea typeface="DM Sans Bold"/>
                    <a:cs typeface="DM Sans Bold"/>
                    <a:sym typeface="DM Sans Bold"/>
                  </a:rPr>
                  <a:t>:</a:t>
                </a:r>
                <a:endParaRPr lang="ru-RU" sz="3399" b="1" dirty="0">
                  <a:solidFill>
                    <a:srgbClr val="48CFAE"/>
                  </a:solidFill>
                  <a:latin typeface="DM Sans Bold"/>
                  <a:ea typeface="DM Sans Bold"/>
                  <a:cs typeface="DM Sans Bold"/>
                  <a:sym typeface="DM Sans Bold"/>
                </a:endParaRPr>
              </a:p>
              <a:p>
                <a:pPr algn="l">
                  <a:lnSpc>
                    <a:spcPts val="475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𝑤𝑎𝑔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𝑒𝑑𝑢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48CFAE"/>
                  </a:solidFill>
                  <a:latin typeface="DM Sans Bold"/>
                  <a:ea typeface="DM Sans Bold"/>
                  <a:cs typeface="DM Sans Bold"/>
                  <a:sym typeface="DM Sans Bold"/>
                </a:endParaRPr>
              </a:p>
            </p:txBody>
          </p:sp>
        </mc:Choice>
        <mc:Fallback xmlns="">
          <p:sp>
            <p:nvSpPr>
              <p:cNvPr id="14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23" y="5229791"/>
                <a:ext cx="8972949" cy="1231106"/>
              </a:xfrm>
              <a:prstGeom prst="rect">
                <a:avLst/>
              </a:prstGeom>
              <a:blipFill>
                <a:blip r:embed="rId3"/>
                <a:stretch>
                  <a:fillRect l="-2921" t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6"/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17" name="Freeform 17"/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952764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flipH="1" flipV="1">
            <a:off x="13943239" y="9193666"/>
            <a:ext cx="1095552" cy="1095552"/>
          </a:xfrm>
          <a:custGeom>
            <a:avLst/>
            <a:gdLst/>
            <a:ahLst/>
            <a:cxnLst/>
            <a:rect l="l" t="t" r="r" b="b"/>
            <a:pathLst>
              <a:path w="1095552" h="1095552">
                <a:moveTo>
                  <a:pt x="1095552" y="1095552"/>
                </a:moveTo>
                <a:lnTo>
                  <a:pt x="0" y="1095552"/>
                </a:lnTo>
                <a:lnTo>
                  <a:pt x="0" y="0"/>
                </a:lnTo>
                <a:lnTo>
                  <a:pt x="1095552" y="0"/>
                </a:lnTo>
                <a:lnTo>
                  <a:pt x="1095552" y="10955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97E7A9C3-C6A5-8E78-89EE-1152A969DAEA}"/>
              </a:ext>
            </a:extLst>
          </p:cNvPr>
          <p:cNvSpPr txBox="1"/>
          <p:nvPr/>
        </p:nvSpPr>
        <p:spPr>
          <a:xfrm>
            <a:off x="1828800" y="7768939"/>
            <a:ext cx="112776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000" b="1" dirty="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Выглядеть просто, не так-ли? </a:t>
            </a:r>
            <a:r>
              <a:rPr lang="ru-RU" sz="5000" b="1" dirty="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Wingdings" panose="05000000000000000000" pitchFamily="2" charset="2"/>
              </a:rPr>
              <a:t></a:t>
            </a:r>
            <a:endParaRPr lang="en-US" sz="5000" b="1" dirty="0">
              <a:solidFill>
                <a:srgbClr val="FE6D73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1815033" y="1721736"/>
            <a:ext cx="149567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+24K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28800" y="1243138"/>
            <a:ext cx="13563600" cy="707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ru-RU" sz="5600" b="1" dirty="0">
                <a:solidFill>
                  <a:srgbClr val="FE6D73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Простая регрессионная модель</a:t>
            </a:r>
            <a:endParaRPr lang="en-US" sz="5600" b="1" dirty="0">
              <a:solidFill>
                <a:srgbClr val="FE6D73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5036573" y="5953982"/>
            <a:ext cx="3251427" cy="4335236"/>
            <a:chOff x="0" y="0"/>
            <a:chExt cx="4335236" cy="5780314"/>
          </a:xfrm>
        </p:grpSpPr>
        <p:sp>
          <p:nvSpPr>
            <p:cNvPr id="17" name="Freeform 17"/>
            <p:cNvSpPr/>
            <p:nvPr/>
          </p:nvSpPr>
          <p:spPr>
            <a:xfrm>
              <a:off x="2890157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890157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rot="5400000" flipH="1" flipV="1">
              <a:off x="2890157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445079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 rot="5400000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 rot="-10800000">
              <a:off x="1445079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 rot="-10800000" flipH="1" flipV="1">
              <a:off x="0" y="4335236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952764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flipH="1" flipV="1">
            <a:off x="13943239" y="9193666"/>
            <a:ext cx="1095552" cy="1095552"/>
          </a:xfrm>
          <a:custGeom>
            <a:avLst/>
            <a:gdLst/>
            <a:ahLst/>
            <a:cxnLst/>
            <a:rect l="l" t="t" r="r" b="b"/>
            <a:pathLst>
              <a:path w="1095552" h="1095552">
                <a:moveTo>
                  <a:pt x="1095552" y="1095552"/>
                </a:moveTo>
                <a:lnTo>
                  <a:pt x="0" y="1095552"/>
                </a:lnTo>
                <a:lnTo>
                  <a:pt x="0" y="0"/>
                </a:lnTo>
                <a:lnTo>
                  <a:pt x="1095552" y="0"/>
                </a:lnTo>
                <a:lnTo>
                  <a:pt x="1095552" y="10955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97E7A9C3-C6A5-8E78-89EE-1152A969DAEA}"/>
              </a:ext>
            </a:extLst>
          </p:cNvPr>
          <p:cNvSpPr txBox="1"/>
          <p:nvPr/>
        </p:nvSpPr>
        <p:spPr>
          <a:xfrm>
            <a:off x="3505200" y="3275132"/>
            <a:ext cx="112776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ru-RU" sz="5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Kollektif Bold"/>
                <a:ea typeface="Kollektif Bold"/>
                <a:cs typeface="Kollektif Bold"/>
                <a:sym typeface="Kollektif Bold"/>
              </a:rPr>
              <a:t>К сожалению, это не совсем так? </a:t>
            </a:r>
            <a:r>
              <a:rPr lang="ru-RU" sz="5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Kollektif Bold"/>
                <a:ea typeface="Kollektif Bold"/>
                <a:cs typeface="Kollektif Bold"/>
                <a:sym typeface="Wingdings" panose="05000000000000000000" pitchFamily="2" charset="2"/>
              </a:rPr>
              <a:t></a:t>
            </a:r>
            <a:endParaRPr lang="en-US" sz="5000" b="1" dirty="0">
              <a:solidFill>
                <a:schemeClr val="tx2">
                  <a:lumMod val="60000"/>
                  <a:lumOff val="40000"/>
                </a:schemeClr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601C20-04F7-6CCC-FF91-4012E32617FF}"/>
              </a:ext>
            </a:extLst>
          </p:cNvPr>
          <p:cNvSpPr txBox="1">
            <a:spLocks/>
          </p:cNvSpPr>
          <p:nvPr/>
        </p:nvSpPr>
        <p:spPr>
          <a:xfrm>
            <a:off x="2572264" y="5304753"/>
            <a:ext cx="13143472" cy="26581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dirty="0"/>
              <a:t>Первое и самое важное </a:t>
            </a:r>
            <a:r>
              <a:rPr lang="ru-RU" sz="4000" b="1" dirty="0"/>
              <a:t>ПРЕДПОЛОЖЕНИЕ</a:t>
            </a:r>
            <a:r>
              <a:rPr lang="ru-RU" sz="4000" dirty="0"/>
              <a:t> регрессионного анализа: </a:t>
            </a:r>
            <a:r>
              <a:rPr lang="ru-RU" sz="4000" i="1" dirty="0"/>
              <a:t>модель должна быть линейной по параметрам, хотя может быть нелинейной по переменным</a:t>
            </a:r>
            <a:r>
              <a:rPr lang="ru-RU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248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648</Words>
  <Application>Microsoft Office PowerPoint</Application>
  <PresentationFormat>Custom</PresentationFormat>
  <Paragraphs>101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Cambria Math</vt:lpstr>
      <vt:lpstr>DM Sans</vt:lpstr>
      <vt:lpstr>DM Sans Bold Italics</vt:lpstr>
      <vt:lpstr>IBM Plex Sans Bold</vt:lpstr>
      <vt:lpstr>Arial</vt:lpstr>
      <vt:lpstr>Trebuchet MS</vt:lpstr>
      <vt:lpstr>Calibri</vt:lpstr>
      <vt:lpstr>DM Sans Bold</vt:lpstr>
      <vt:lpstr>Kollektif Bold</vt:lpstr>
      <vt:lpstr>ＭＳ Ｐゴシック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R и Rstudio</dc:title>
  <cp:lastModifiedBy>Shakhzod Nomozov</cp:lastModifiedBy>
  <cp:revision>18</cp:revision>
  <dcterms:created xsi:type="dcterms:W3CDTF">2006-08-16T00:00:00Z</dcterms:created>
  <dcterms:modified xsi:type="dcterms:W3CDTF">2024-10-09T07:11:00Z</dcterms:modified>
  <dc:identifier>DAGSuCtX3uo</dc:identifier>
</cp:coreProperties>
</file>