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58" r:id="rId18"/>
    <p:sldId id="25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92C9F-A71E-37A2-5A2A-668821411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37FD7A-12A5-0C26-4F2C-36EE8800B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65FDEC-5AC1-2E54-364D-F5F0D1F8D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C90D1F-5EBE-68CA-DD1E-5ABD93358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F65ED3-0EC0-1045-C879-CE2E70792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43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6D1B09-5112-CC43-205A-D66D1FA7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832243E-9998-DD31-037C-A0AE9DDFA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0F8C29-628F-05E5-354B-AC4E8DD11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6DFEDF-BCA7-AE0F-832A-D371C55F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1CB538-F803-BF08-67DF-4B308433C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60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C543E8B-F6E9-8AB8-3453-5094095654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BEC854-DEE5-955B-23B5-714DB5B1C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85E65F-9444-1CEF-D0D4-EBECA8B7A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E092FC-8D31-F12F-5A66-597B74E6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A64FD7-3F15-CDE4-0457-FECAEAE70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09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F4D56-5724-4489-3DB0-9E986CBE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59C589-BA89-25A6-D46B-C0588B71F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E3CEBA-AED9-261C-D8C4-2338FE9D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637FF8-6660-A73A-5515-FC2CE79D6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F0982E-8958-08FF-22DC-6278A6F8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07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A183E-6AE6-F019-13F0-996B40169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826266-C56B-8A03-3699-7A10B4BD1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695498-FFAA-FBDC-BA1B-95F70AE3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DA6ADE-7665-CCE9-09DC-DCD9C9EE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F0F619-B906-3B7B-60E5-AF0866F12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70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AE255-6070-D4D0-C450-A05B74B9E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BB8ED6-2D94-A3F2-36B5-5DF00DF30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0D397A-0B6D-92E7-CE9B-EBBA52337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C2CFBE-4739-E52A-EEA8-41CF8B4A9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9B57A8-DD60-4D2D-8195-A1150757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47CC66-C77F-CDFC-3EFC-9BA2651A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03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84B19A-ABAF-D17F-971A-E12475DC3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620E8B-1CC0-D316-15A2-6027FE12B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8EC354-E110-D99B-30B6-01B12E94A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D37927-4219-DE54-5171-E956E2F428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56EBA68-EA0A-D18B-6BFF-53B5FE82B3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68B6E0-01E7-80E0-FB0D-7BF067A49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4C93108-2775-35BC-B97C-03EEB2F7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C28B622-AB5D-62AB-28F2-92B0EAE5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62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E0E85-A971-099D-4B9F-C7F8D066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AE0ACE-1ABE-EC03-0169-0EAE1A076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890E62-093B-22D8-3DAA-3C056BA78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A2D5E6-0B43-B973-9229-2C8BC955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92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163425-9A63-7388-1969-EF407147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65E69A9-C807-7A83-C6F3-2C07488B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F889F9-F417-FF7F-C614-62CFE7F09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42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5F2ADA-64BB-CEA5-F251-0366CCD1F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43DB94-94DB-74F4-474D-C015A82FE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B1503B-A542-C167-1ADA-DA006C490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A154D0-1526-DB67-4682-C8CEDEB05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A1BFD0-98C0-354C-30E4-5225B63EF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C943DE-ECC7-A832-D60C-37F2EEAC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0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15F9CE-EC78-83EF-768E-7C8BE2179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EF2D28-842C-5388-2E28-D1C04EB19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6A64C0-903D-3E63-7CEC-F971CB4AD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11805E-5BB6-D263-DF32-61FDA8C59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CDEB3E-F541-7C5B-6DA7-743BA51CA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D2948E-B96D-0AF1-4ED3-AE2777DC3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88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6CDD3-DB79-3E5C-9FC7-DB6545B6B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640C3B-D018-C755-381D-1ED383A61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427351-E63D-0C9E-9EB4-9736A922A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3306E-F418-490F-9D95-A15BB9E859D2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EAFBD6-665E-7395-4954-795BCD878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50F009-5120-4929-96BC-F3B3EBCB3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5FEAA1-C223-41DE-AEA1-64727CBA3F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01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AAA56-C383-9CB3-D847-2CF9E1A9E1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читать и анализировать научную статью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D9C104-2E2B-2A5F-96FA-A5519C84A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Цель: Научить участников быстро и глубоко понимать научные статьи, извлекать полезные идеи, выявлять структуру и критически оценивать качество публикации.</a:t>
            </a:r>
          </a:p>
        </p:txBody>
      </p:sp>
    </p:spTree>
    <p:extLst>
      <p:ext uri="{BB962C8B-B14F-4D97-AF65-F5344CB8AC3E}">
        <p14:creationId xmlns:p14="http://schemas.microsoft.com/office/powerpoint/2010/main" val="1143826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D829B-4A99-8A4F-42BD-E3E5FAFC4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C00A1F-5AE8-E342-0F9D-104D5F6E8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Каждая часть читается с разной задачей.</a:t>
            </a:r>
            <a:endParaRPr lang="ru-RU" dirty="0"/>
          </a:p>
          <a:p>
            <a:r>
              <a:rPr lang="ru-RU" b="1" dirty="0" err="1"/>
              <a:t>Introduction</a:t>
            </a:r>
            <a:r>
              <a:rPr lang="ru-RU" dirty="0"/>
              <a:t> — чтобы понять “зачем”</a:t>
            </a:r>
          </a:p>
          <a:p>
            <a:r>
              <a:rPr lang="ru-RU" b="1" dirty="0" err="1"/>
              <a:t>Methods</a:t>
            </a:r>
            <a:r>
              <a:rPr lang="ru-RU" dirty="0"/>
              <a:t> — чтобы понять “как”</a:t>
            </a:r>
          </a:p>
          <a:p>
            <a:r>
              <a:rPr lang="ru-RU" b="1" dirty="0" err="1"/>
              <a:t>Results</a:t>
            </a:r>
            <a:r>
              <a:rPr lang="ru-RU" dirty="0"/>
              <a:t> — чтобы увидеть “что”</a:t>
            </a:r>
          </a:p>
          <a:p>
            <a:r>
              <a:rPr lang="ru-RU" b="1" dirty="0" err="1"/>
              <a:t>Discussion</a:t>
            </a:r>
            <a:r>
              <a:rPr lang="ru-RU" dirty="0"/>
              <a:t> — чтобы почувствовать “зачем это важно”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📎 Умение различать цели каждой части — ключ к быстрой и эффективной работе с литературой.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079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D0B25-9216-75E5-B3D4-778918801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🔟 </a:t>
            </a:r>
            <a:r>
              <a:rPr lang="ru-RU" b="1" dirty="0"/>
              <a:t>Причин, почему начинающим исследователям важно читать введение статьи: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FDBA6D-DF55-B223-0D3B-4B528683F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1️⃣ Понять, в чём состоит проблема исследования</a:t>
            </a:r>
          </a:p>
          <a:p>
            <a:pPr lvl="1"/>
            <a:r>
              <a:rPr lang="ru-RU" dirty="0"/>
              <a:t>Введение объясняет, какая научная или практическая проблема существует, и почему она заслуживает внимания.</a:t>
            </a:r>
          </a:p>
          <a:p>
            <a:pPr lvl="1"/>
            <a:r>
              <a:rPr lang="ru-RU" dirty="0"/>
              <a:t>Это помогает новичку разобраться, что считается актуальной проблемой в данной области.</a:t>
            </a:r>
          </a:p>
          <a:p>
            <a:pPr marL="0" indent="0">
              <a:buNone/>
            </a:pPr>
            <a:r>
              <a:rPr lang="ru-RU" dirty="0"/>
              <a:t>2️⃣ Увидеть, как формулируется исследовательский вопрос</a:t>
            </a:r>
          </a:p>
          <a:p>
            <a:pPr lvl="1"/>
            <a:r>
              <a:rPr lang="ru-RU" dirty="0"/>
              <a:t>Начинающие часто не знают, как "перевести интерес в науку". </a:t>
            </a:r>
          </a:p>
          <a:p>
            <a:pPr lvl="1"/>
            <a:r>
              <a:rPr lang="ru-RU" dirty="0"/>
              <a:t>Введение показывает, как из общей идеи формулируется конкретный научный вопрос.</a:t>
            </a:r>
          </a:p>
          <a:p>
            <a:pPr lvl="1"/>
            <a:r>
              <a:rPr lang="ru-RU" dirty="0"/>
              <a:t>💡 Пример: вместо «Меня интересует экологическое поведение» — → “</a:t>
            </a:r>
            <a:r>
              <a:rPr lang="ru-RU" dirty="0" err="1"/>
              <a:t>Does</a:t>
            </a:r>
            <a:r>
              <a:rPr lang="ru-RU" dirty="0"/>
              <a:t> </a:t>
            </a:r>
            <a:r>
              <a:rPr lang="ru-RU" dirty="0" err="1"/>
              <a:t>environmental</a:t>
            </a:r>
            <a:r>
              <a:rPr lang="ru-RU" dirty="0"/>
              <a:t> </a:t>
            </a:r>
            <a:r>
              <a:rPr lang="ru-RU" dirty="0" err="1"/>
              <a:t>awareness</a:t>
            </a:r>
            <a:r>
              <a:rPr lang="ru-RU" dirty="0"/>
              <a:t> </a:t>
            </a:r>
            <a:r>
              <a:rPr lang="ru-RU" dirty="0" err="1"/>
              <a:t>influence</a:t>
            </a:r>
            <a:r>
              <a:rPr lang="ru-RU" dirty="0"/>
              <a:t> </a:t>
            </a:r>
            <a:r>
              <a:rPr lang="ru-RU" dirty="0" err="1"/>
              <a:t>recycling</a:t>
            </a:r>
            <a:r>
              <a:rPr lang="ru-RU" dirty="0"/>
              <a:t> </a:t>
            </a:r>
            <a:r>
              <a:rPr lang="ru-RU" dirty="0" err="1"/>
              <a:t>behavior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urban</a:t>
            </a:r>
            <a:r>
              <a:rPr lang="ru-RU" dirty="0"/>
              <a:t> </a:t>
            </a:r>
            <a:r>
              <a:rPr lang="ru-RU" dirty="0" err="1"/>
              <a:t>households</a:t>
            </a:r>
            <a:r>
              <a:rPr lang="ru-RU" dirty="0"/>
              <a:t>?”</a:t>
            </a:r>
          </a:p>
          <a:p>
            <a:pPr marL="0" indent="0">
              <a:buNone/>
            </a:pPr>
            <a:r>
              <a:rPr lang="ru-RU" dirty="0"/>
              <a:t>3️⃣ Понять, какие исследования были сделаны до этого</a:t>
            </a:r>
          </a:p>
          <a:p>
            <a:pPr lvl="1"/>
            <a:r>
              <a:rPr lang="ru-RU" dirty="0"/>
              <a:t>Введение содержит краткий обзор ключевых источников. </a:t>
            </a:r>
          </a:p>
          <a:p>
            <a:pPr lvl="1"/>
            <a:r>
              <a:rPr lang="ru-RU" dirty="0"/>
              <a:t>Это показывает вам, в каком контексте работает статья, и какие основные теории и авторы считаются «базой» в этой теме.</a:t>
            </a:r>
          </a:p>
        </p:txBody>
      </p:sp>
    </p:spTree>
    <p:extLst>
      <p:ext uri="{BB962C8B-B14F-4D97-AF65-F5344CB8AC3E}">
        <p14:creationId xmlns:p14="http://schemas.microsoft.com/office/powerpoint/2010/main" val="2593479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84BEB7-F1C8-F67E-8127-2FF9B5978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086"/>
            <a:ext cx="10515600" cy="49468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4️⃣ Выявить, какие пробелы есть в научной литературе</a:t>
            </a:r>
          </a:p>
          <a:p>
            <a:pPr lvl="1"/>
            <a:r>
              <a:rPr lang="ru-RU" dirty="0"/>
              <a:t>Очень важно видеть, чего пока не хватает: в географии, методах, теории.</a:t>
            </a:r>
          </a:p>
          <a:p>
            <a:pPr lvl="1"/>
            <a:r>
              <a:rPr lang="ru-RU" dirty="0"/>
              <a:t>Новички часто думают, что «всё уже исследовано». Введение разрушает этот миф.</a:t>
            </a:r>
          </a:p>
          <a:p>
            <a:pPr marL="0" indent="0">
              <a:buNone/>
            </a:pPr>
            <a:r>
              <a:rPr lang="ru-RU" dirty="0"/>
              <a:t>5️⃣ Научиться аргументировать научную новизну</a:t>
            </a:r>
          </a:p>
          <a:p>
            <a:pPr lvl="1"/>
            <a:r>
              <a:rPr lang="ru-RU" dirty="0"/>
              <a:t>Автор обычно пишет: “</a:t>
            </a:r>
            <a:r>
              <a:rPr lang="ru-RU" dirty="0" err="1"/>
              <a:t>Unlike</a:t>
            </a:r>
            <a:r>
              <a:rPr lang="ru-RU" dirty="0"/>
              <a:t> </a:t>
            </a:r>
            <a:r>
              <a:rPr lang="ru-RU" dirty="0" err="1"/>
              <a:t>previous</a:t>
            </a:r>
            <a:r>
              <a:rPr lang="ru-RU" dirty="0"/>
              <a:t> </a:t>
            </a:r>
            <a:r>
              <a:rPr lang="ru-RU" dirty="0" err="1"/>
              <a:t>studies</a:t>
            </a:r>
            <a:r>
              <a:rPr lang="ru-RU" dirty="0"/>
              <a:t>,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paper</a:t>
            </a:r>
            <a:r>
              <a:rPr lang="ru-RU" dirty="0"/>
              <a:t>…”</a:t>
            </a:r>
          </a:p>
          <a:p>
            <a:pPr lvl="1"/>
            <a:r>
              <a:rPr lang="ru-RU" dirty="0"/>
              <a:t>Читая такие формулировки, вы учитесь показывать ценность своего будущего исследования — без громких фраз, а через точное сравнение.</a:t>
            </a:r>
          </a:p>
          <a:p>
            <a:pPr marL="0" indent="0">
              <a:buNone/>
            </a:pPr>
            <a:r>
              <a:rPr lang="ru-RU" dirty="0"/>
              <a:t>6️⃣ Понять цели и задачи исследования</a:t>
            </a:r>
          </a:p>
          <a:p>
            <a:pPr lvl="1"/>
            <a:r>
              <a:rPr lang="ru-RU" dirty="0"/>
              <a:t>Новичку бывает сложно отделить “тему” от “цели”. </a:t>
            </a:r>
          </a:p>
          <a:p>
            <a:pPr lvl="1"/>
            <a:r>
              <a:rPr lang="ru-RU" dirty="0"/>
              <a:t>Введение помогает понять:🔹 Что исследуется?🔹 С какой целью?🔹 Что именно автор хочет доказать?</a:t>
            </a:r>
          </a:p>
        </p:txBody>
      </p:sp>
    </p:spTree>
    <p:extLst>
      <p:ext uri="{BB962C8B-B14F-4D97-AF65-F5344CB8AC3E}">
        <p14:creationId xmlns:p14="http://schemas.microsoft.com/office/powerpoint/2010/main" val="580761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88AD6F-38A6-0230-B9A0-B0F5584EB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856"/>
            <a:ext cx="10515600" cy="61722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7️⃣ Увидеть, как формулируются гипотезы</a:t>
            </a:r>
          </a:p>
          <a:p>
            <a:pPr lvl="1"/>
            <a:r>
              <a:rPr lang="ru-RU" dirty="0"/>
              <a:t>Гипотезы — сердце научного подхода.</a:t>
            </a:r>
          </a:p>
          <a:p>
            <a:pPr lvl="1"/>
            <a:r>
              <a:rPr lang="ru-RU" dirty="0"/>
              <a:t>Во введении автор либо прямо, либо косвенно формулирует их.</a:t>
            </a:r>
          </a:p>
          <a:p>
            <a:pPr lvl="1"/>
            <a:r>
              <a:rPr lang="ru-RU" dirty="0"/>
              <a:t>Читая их, вы учитесь писать свои: чётко, логично и обоснованно.</a:t>
            </a:r>
          </a:p>
          <a:p>
            <a:pPr marL="0" indent="0">
              <a:buNone/>
            </a:pPr>
            <a:r>
              <a:rPr lang="ru-RU" dirty="0"/>
              <a:t>8️⃣ Понять актуальность и обоснование исследования</a:t>
            </a:r>
          </a:p>
          <a:p>
            <a:pPr lvl="1"/>
            <a:r>
              <a:rPr lang="ru-RU" dirty="0"/>
              <a:t>Автор показывает, почему эта тема важна здесь и сейчас — для общества, политики, бизнеса или науки.</a:t>
            </a:r>
          </a:p>
          <a:p>
            <a:pPr marL="0" indent="0">
              <a:buNone/>
            </a:pPr>
            <a:r>
              <a:rPr lang="ru-RU" dirty="0"/>
              <a:t>Вы учитесь этому языку: как аргументировать значимость, не перегружая пафосом.</a:t>
            </a:r>
          </a:p>
          <a:p>
            <a:pPr marL="0" indent="0">
              <a:buNone/>
            </a:pPr>
            <a:r>
              <a:rPr lang="ru-RU" dirty="0"/>
              <a:t>9️⃣ Увидеть структуру статьи</a:t>
            </a:r>
          </a:p>
          <a:p>
            <a:pPr lvl="1"/>
            <a:r>
              <a:rPr lang="ru-RU" dirty="0"/>
              <a:t>Во введении часто есть фраза типа: “The </a:t>
            </a:r>
            <a:r>
              <a:rPr lang="ru-RU" dirty="0" err="1"/>
              <a:t>rest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paper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structured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follows</a:t>
            </a:r>
            <a:r>
              <a:rPr lang="ru-RU" dirty="0"/>
              <a:t>…”. Это помогает понять, как автор выстраивает логику и в каком порядке вас ждут разделы.</a:t>
            </a:r>
          </a:p>
          <a:p>
            <a:pPr marL="0" indent="0">
              <a:buNone/>
            </a:pPr>
            <a:r>
              <a:rPr lang="ru-RU" dirty="0"/>
              <a:t>🔟 Научиться академическому стилю письма</a:t>
            </a:r>
          </a:p>
          <a:p>
            <a:pPr lvl="1"/>
            <a:r>
              <a:rPr lang="ru-RU" dirty="0"/>
              <a:t>Хорошее введение — это образец:</a:t>
            </a:r>
          </a:p>
          <a:p>
            <a:pPr lvl="2"/>
            <a:r>
              <a:rPr lang="ru-RU" dirty="0"/>
              <a:t>📌 как плавно переходить от общей темы к конкретному вопросу,</a:t>
            </a:r>
          </a:p>
          <a:p>
            <a:pPr lvl="2"/>
            <a:r>
              <a:rPr lang="ru-RU" dirty="0"/>
              <a:t>📌 как логично выстраивать параграфы,</a:t>
            </a:r>
          </a:p>
          <a:p>
            <a:pPr lvl="2"/>
            <a:r>
              <a:rPr lang="ru-RU" dirty="0"/>
              <a:t>📌 как использовать формулировки, которые принимаются в академическом мире.</a:t>
            </a:r>
          </a:p>
        </p:txBody>
      </p:sp>
    </p:spTree>
    <p:extLst>
      <p:ext uri="{BB962C8B-B14F-4D97-AF65-F5344CB8AC3E}">
        <p14:creationId xmlns:p14="http://schemas.microsoft.com/office/powerpoint/2010/main" val="1080268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ABD7DA-EB2C-C2E0-9208-AAE38C9D1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🔟 выводов, которые должен сделать себе начинающий учёный</a:t>
            </a:r>
            <a:r>
              <a:rPr lang="ru-RU" dirty="0"/>
              <a:t>, читая обзор литературы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343F3F-35CA-4347-42E5-1D5DE09F8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1️⃣ Кто ключевые авторы и школы в этой теме?</a:t>
            </a:r>
          </a:p>
          <a:p>
            <a:pPr lvl="1"/>
            <a:r>
              <a:rPr lang="ru-RU" dirty="0"/>
              <a:t>🔎 Вывод: “Мне нужно прочитать статьи X, Y, Z — они чаще всего цитируются.”</a:t>
            </a:r>
          </a:p>
          <a:p>
            <a:pPr lvl="1"/>
            <a:r>
              <a:rPr lang="ru-RU" dirty="0"/>
              <a:t>Это помогает построить академическое окружение, на которое вы потом будете ссылаться. Без этого ваша статья будет «в вакууме».</a:t>
            </a:r>
          </a:p>
          <a:p>
            <a:pPr marL="0" indent="0">
              <a:buNone/>
            </a:pPr>
            <a:r>
              <a:rPr lang="ru-RU" dirty="0"/>
              <a:t>2️⃣ Какие теории или модели чаще всего используются?</a:t>
            </a:r>
          </a:p>
          <a:p>
            <a:pPr lvl="1"/>
            <a:r>
              <a:rPr lang="ru-RU" dirty="0"/>
              <a:t>🔎 Вывод: “Большинство авторов объясняют поведение через теорию планированного поведения или модель рационального выбора.”</a:t>
            </a:r>
          </a:p>
          <a:p>
            <a:pPr lvl="1"/>
            <a:r>
              <a:rPr lang="ru-RU" dirty="0"/>
              <a:t>Это подсказывает, какую теоретическую базу стоит использовать в своём исследовании.</a:t>
            </a:r>
          </a:p>
          <a:p>
            <a:pPr marL="0" indent="0">
              <a:buNone/>
            </a:pPr>
            <a:r>
              <a:rPr lang="ru-RU" dirty="0"/>
              <a:t>3️⃣ Какие методы и подходы уже применялись?</a:t>
            </a:r>
          </a:p>
          <a:p>
            <a:pPr lvl="1"/>
            <a:r>
              <a:rPr lang="ru-RU" dirty="0"/>
              <a:t>🔎 Вывод: “В этой теме популярны регрессии, </a:t>
            </a:r>
            <a:r>
              <a:rPr lang="ru-RU" dirty="0" err="1"/>
              <a:t>Difference-in-Differences</a:t>
            </a:r>
            <a:r>
              <a:rPr lang="ru-RU" dirty="0"/>
              <a:t> и </a:t>
            </a:r>
            <a:r>
              <a:rPr lang="ru-RU" dirty="0" err="1"/>
              <a:t>case-study</a:t>
            </a:r>
            <a:r>
              <a:rPr lang="ru-RU" dirty="0"/>
              <a:t>.”</a:t>
            </a:r>
          </a:p>
          <a:p>
            <a:pPr lvl="1"/>
            <a:r>
              <a:rPr lang="ru-RU" dirty="0"/>
              <a:t>Это помогает не повторять чужой метод «вслепую» и подобрать тот, который даст новый результат.</a:t>
            </a:r>
          </a:p>
          <a:p>
            <a:pPr marL="0" indent="0">
              <a:buNone/>
            </a:pPr>
            <a:r>
              <a:rPr lang="ru-RU" dirty="0"/>
              <a:t>4️⃣ Какие переменные чаще всего исследуются?</a:t>
            </a:r>
          </a:p>
          <a:p>
            <a:pPr lvl="1"/>
            <a:r>
              <a:rPr lang="ru-RU" dirty="0"/>
              <a:t>🔎 Вывод: “В этой теме часто используют ‘уровень образования’, ‘доход’, ‘цифровая грамотность’ как независимые переменные.”</a:t>
            </a:r>
          </a:p>
          <a:p>
            <a:pPr lvl="1"/>
            <a:r>
              <a:rPr lang="ru-RU" dirty="0"/>
              <a:t>Это важно для вашей модели: какие переменные включить, как они измеряются, как их интерпретировать.</a:t>
            </a:r>
          </a:p>
        </p:txBody>
      </p:sp>
    </p:spTree>
    <p:extLst>
      <p:ext uri="{BB962C8B-B14F-4D97-AF65-F5344CB8AC3E}">
        <p14:creationId xmlns:p14="http://schemas.microsoft.com/office/powerpoint/2010/main" val="1089357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52E886-790C-BACC-11C3-C5B89CA51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5️⃣ Какие страны, группы или сектора уже изучались?</a:t>
            </a:r>
          </a:p>
          <a:p>
            <a:pPr lvl="1"/>
            <a:r>
              <a:rPr lang="ru-RU" dirty="0"/>
              <a:t>🔎 Вывод: “Все примеры — из США, Европы и Китая. </a:t>
            </a:r>
          </a:p>
          <a:p>
            <a:pPr lvl="1"/>
            <a:r>
              <a:rPr lang="ru-RU" dirty="0"/>
              <a:t>Про Центральную Азию ничего нет.”</a:t>
            </a:r>
          </a:p>
          <a:p>
            <a:pPr lvl="1"/>
            <a:r>
              <a:rPr lang="ru-RU" dirty="0"/>
              <a:t>Это потенциальная исследовательская ниша — можно подать ту же тему, но на другом контексте.</a:t>
            </a:r>
          </a:p>
          <a:p>
            <a:pPr marL="0" indent="0">
              <a:buNone/>
            </a:pPr>
            <a:r>
              <a:rPr lang="ru-RU" dirty="0"/>
              <a:t>6️⃣ Какие противоречия есть в литературе?</a:t>
            </a:r>
          </a:p>
          <a:p>
            <a:pPr lvl="1"/>
            <a:r>
              <a:rPr lang="ru-RU" dirty="0"/>
              <a:t>🔎 Вывод: “Одни авторы находят положительное влияние цифровой грамотности на сбережения, другие — нулевое или даже отрицательное.”</a:t>
            </a:r>
          </a:p>
          <a:p>
            <a:pPr lvl="1"/>
            <a:r>
              <a:rPr lang="ru-RU" dirty="0"/>
              <a:t>Эти расхождения — сильный аргумент для нового исследования: вы можете разобраться, почему выводы разные.</a:t>
            </a:r>
          </a:p>
          <a:p>
            <a:pPr marL="0" indent="0">
              <a:buNone/>
            </a:pPr>
            <a:r>
              <a:rPr lang="ru-RU" dirty="0"/>
              <a:t>7️⃣ Где пробелы в знаниях (Research </a:t>
            </a:r>
            <a:r>
              <a:rPr lang="ru-RU" dirty="0" err="1"/>
              <a:t>Gaps</a:t>
            </a:r>
            <a:r>
              <a:rPr lang="ru-RU" dirty="0"/>
              <a:t>)?</a:t>
            </a:r>
          </a:p>
          <a:p>
            <a:pPr lvl="1"/>
            <a:r>
              <a:rPr lang="ru-RU" dirty="0"/>
              <a:t>🔎 Вывод: “Никто не изучал влияние цифровой грамотности на женщин в сельской местности в условиях низкой интернет-доступности.”</a:t>
            </a:r>
          </a:p>
          <a:p>
            <a:pPr lvl="1"/>
            <a:r>
              <a:rPr lang="ru-RU" dirty="0"/>
              <a:t>Это один из самых важных выводов — он поможет вам сформулировать оригинальную идею.</a:t>
            </a:r>
          </a:p>
        </p:txBody>
      </p:sp>
    </p:spTree>
    <p:extLst>
      <p:ext uri="{BB962C8B-B14F-4D97-AF65-F5344CB8AC3E}">
        <p14:creationId xmlns:p14="http://schemas.microsoft.com/office/powerpoint/2010/main" val="2221401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6F6AF0-38BD-2C3D-EF0E-7ED774F8F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3657"/>
            <a:ext cx="10515600" cy="57633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8️⃣ Какие данные и источники используют авторы?</a:t>
            </a:r>
          </a:p>
          <a:p>
            <a:pPr lvl="1"/>
            <a:r>
              <a:rPr lang="ru-RU" dirty="0"/>
              <a:t>🔎 Вывод: “Все используют World Bank, WVS, Gallup. </a:t>
            </a:r>
          </a:p>
          <a:p>
            <a:pPr lvl="1"/>
            <a:r>
              <a:rPr lang="ru-RU" dirty="0"/>
              <a:t>Никто не анализирует локальные данные из Центральной Азии.”</a:t>
            </a:r>
          </a:p>
          <a:p>
            <a:pPr lvl="1"/>
            <a:r>
              <a:rPr lang="ru-RU" dirty="0"/>
              <a:t>Это даёт идеи, откуда взять данные и как внести свой вклад через оригинальный источник.</a:t>
            </a:r>
          </a:p>
          <a:p>
            <a:pPr marL="0" indent="0">
              <a:buNone/>
            </a:pPr>
            <a:r>
              <a:rPr lang="ru-RU" dirty="0"/>
              <a:t>9️⃣ Как авторы обосновывают важность темы?</a:t>
            </a:r>
          </a:p>
          <a:p>
            <a:pPr lvl="1"/>
            <a:r>
              <a:rPr lang="ru-RU" dirty="0"/>
              <a:t>🔎 Вывод: “Они пишут, что понимание финансового поведения важно для государственной политики и борьбы с бедностью.”</a:t>
            </a:r>
          </a:p>
          <a:p>
            <a:pPr lvl="1"/>
            <a:r>
              <a:rPr lang="ru-RU" dirty="0"/>
              <a:t>Это поможет вам сформулировать свою актуальность и показать, что ваше исследование полезно обществу.</a:t>
            </a:r>
          </a:p>
          <a:p>
            <a:pPr marL="0" indent="0">
              <a:buNone/>
            </a:pPr>
            <a:r>
              <a:rPr lang="ru-RU" dirty="0"/>
              <a:t>🔟 Какие есть недостатки в предыдущих работах?</a:t>
            </a:r>
          </a:p>
          <a:p>
            <a:pPr lvl="1"/>
            <a:r>
              <a:rPr lang="ru-RU" dirty="0"/>
              <a:t>🔎 Вывод: “Почти никто не учитывает </a:t>
            </a:r>
            <a:r>
              <a:rPr lang="ru-RU" dirty="0" err="1"/>
              <a:t>эндогенность</a:t>
            </a:r>
            <a:r>
              <a:rPr lang="ru-RU" dirty="0"/>
              <a:t> или влияние третьих факторов.”</a:t>
            </a:r>
          </a:p>
          <a:p>
            <a:pPr lvl="1"/>
            <a:r>
              <a:rPr lang="ru-RU" dirty="0"/>
              <a:t>Это ваш шанс улучшить методологию и сказать: “Мы устраняем ограничения предыдущих исследований, применяя инструментальные переменные…”</a:t>
            </a:r>
          </a:p>
        </p:txBody>
      </p:sp>
    </p:spTree>
    <p:extLst>
      <p:ext uri="{BB962C8B-B14F-4D97-AF65-F5344CB8AC3E}">
        <p14:creationId xmlns:p14="http://schemas.microsoft.com/office/powerpoint/2010/main" val="1644355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FA01D3-E7BC-C153-5FC5-FA9FEBB1D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читать статью эффективно — пошагово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F3AEA5-8BC4-7CDE-5CED-BAD5E3AD5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🔹 Шаг 1: Чтение аннотации (</a:t>
            </a:r>
            <a:r>
              <a:rPr lang="ru-RU" dirty="0" err="1"/>
              <a:t>Abstract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Что изучается? Где? Каким методом? Какие результаты?</a:t>
            </a:r>
          </a:p>
          <a:p>
            <a:pPr lvl="1"/>
            <a:r>
              <a:rPr lang="ru-RU" dirty="0"/>
              <a:t>❗ Признаки плохой статьи: абстракт расплывчат, без данных</a:t>
            </a:r>
          </a:p>
          <a:p>
            <a:pPr marL="0" indent="0">
              <a:buNone/>
            </a:pPr>
            <a:r>
              <a:rPr lang="ru-RU" dirty="0"/>
              <a:t>🔹 Шаг 2: Пролистать таблицы и рисунки</a:t>
            </a:r>
          </a:p>
          <a:p>
            <a:pPr lvl="1"/>
            <a:r>
              <a:rPr lang="ru-RU" dirty="0"/>
              <a:t>📊 Какие переменные использовались?</a:t>
            </a:r>
          </a:p>
          <a:p>
            <a:pPr lvl="1"/>
            <a:r>
              <a:rPr lang="ru-RU" dirty="0"/>
              <a:t>📈 Есть ли значимые результаты? Каковы направления влияний?</a:t>
            </a:r>
          </a:p>
          <a:p>
            <a:pPr marL="0" indent="0">
              <a:buNone/>
            </a:pPr>
            <a:r>
              <a:rPr lang="ru-RU" dirty="0"/>
              <a:t>🔹 Шаг 3: Прочитать введение + исследовательский вопрос</a:t>
            </a:r>
          </a:p>
          <a:p>
            <a:pPr lvl="1"/>
            <a:r>
              <a:rPr lang="ru-RU" dirty="0"/>
              <a:t>Какие теории упоминаются?</a:t>
            </a:r>
          </a:p>
          <a:p>
            <a:pPr lvl="1"/>
            <a:r>
              <a:rPr lang="ru-RU" dirty="0"/>
              <a:t>Чем статья отличается от предыдущих?</a:t>
            </a:r>
          </a:p>
        </p:txBody>
      </p:sp>
    </p:spTree>
    <p:extLst>
      <p:ext uri="{BB962C8B-B14F-4D97-AF65-F5344CB8AC3E}">
        <p14:creationId xmlns:p14="http://schemas.microsoft.com/office/powerpoint/2010/main" val="3975136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CBEA0-C936-7B2A-363D-5E6290329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читать статью эффективно — пошагово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94D693-92CF-552E-69EB-6BFFC44B8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🔹 Шаг 4: Убедиться в адекватности метода</a:t>
            </a:r>
          </a:p>
          <a:p>
            <a:pPr lvl="1"/>
            <a:r>
              <a:rPr lang="ru-RU" dirty="0"/>
              <a:t>Какой дизайн? </a:t>
            </a:r>
          </a:p>
          <a:p>
            <a:pPr lvl="1"/>
            <a:r>
              <a:rPr lang="ru-RU" dirty="0"/>
              <a:t>Кросс-секционный? </a:t>
            </a:r>
          </a:p>
          <a:p>
            <a:pPr lvl="1"/>
            <a:r>
              <a:rPr lang="ru-RU" dirty="0"/>
              <a:t>Панель? </a:t>
            </a:r>
          </a:p>
          <a:p>
            <a:pPr lvl="1"/>
            <a:r>
              <a:rPr lang="ru-RU" dirty="0"/>
              <a:t>Качественный?</a:t>
            </a:r>
          </a:p>
          <a:p>
            <a:pPr lvl="1"/>
            <a:r>
              <a:rPr lang="ru-RU" dirty="0"/>
              <a:t>Есть ли описание выборки, переменных, модели?</a:t>
            </a:r>
          </a:p>
          <a:p>
            <a:pPr marL="0" indent="0">
              <a:buNone/>
            </a:pPr>
            <a:r>
              <a:rPr lang="ru-RU" dirty="0"/>
              <a:t>🔹 Шаг 5: Выводы и значение результатов</a:t>
            </a:r>
          </a:p>
          <a:p>
            <a:pPr lvl="1"/>
            <a:r>
              <a:rPr lang="ru-RU" dirty="0"/>
              <a:t>Как они обсуждают вклад в науку или политику?</a:t>
            </a:r>
          </a:p>
          <a:p>
            <a:pPr lvl="1"/>
            <a:r>
              <a:rPr lang="ru-RU" dirty="0"/>
              <a:t>Есть ли признание ограничений? </a:t>
            </a:r>
          </a:p>
          <a:p>
            <a:pPr lvl="1"/>
            <a:r>
              <a:rPr lang="ru-RU" dirty="0"/>
              <a:t>Предложения для будущих исследований?</a:t>
            </a:r>
          </a:p>
        </p:txBody>
      </p:sp>
    </p:spTree>
    <p:extLst>
      <p:ext uri="{BB962C8B-B14F-4D97-AF65-F5344CB8AC3E}">
        <p14:creationId xmlns:p14="http://schemas.microsoft.com/office/powerpoint/2010/main" val="199462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AC2F8-12C9-3085-7E25-1DFBB582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Введение: Зачем уметь читать статьи правильно?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66971-B92B-A60C-A8A5-D167FB6CD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Начинающие читают от начала до конца и устают → это неэффективно</a:t>
            </a:r>
          </a:p>
          <a:p>
            <a:r>
              <a:rPr lang="ru-RU" dirty="0"/>
              <a:t>Опытные исследователи читают аналитически, не линейно</a:t>
            </a:r>
          </a:p>
          <a:p>
            <a:r>
              <a:rPr lang="ru-RU" dirty="0"/>
              <a:t>Цель — понять суть, вынести идеи и оценить научную ценность</a:t>
            </a:r>
          </a:p>
          <a:p>
            <a:r>
              <a:rPr lang="ru-RU" b="1" dirty="0"/>
              <a:t>Основные части статьи (</a:t>
            </a:r>
            <a:r>
              <a:rPr lang="en-US" b="1" dirty="0" err="1"/>
              <a:t>IMRaD</a:t>
            </a:r>
            <a:r>
              <a:rPr lang="en-US" b="1" dirty="0"/>
              <a:t>) 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en-US" b="1" dirty="0"/>
              <a:t>Introduction</a:t>
            </a:r>
            <a:r>
              <a:rPr lang="en-US" dirty="0"/>
              <a:t> – </a:t>
            </a:r>
            <a:r>
              <a:rPr lang="ru-RU" dirty="0"/>
              <a:t>проблема, цель, гипотеза</a:t>
            </a:r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en-US" b="1" dirty="0"/>
              <a:t>Methods</a:t>
            </a:r>
            <a:r>
              <a:rPr lang="en-US" dirty="0"/>
              <a:t> – </a:t>
            </a:r>
            <a:r>
              <a:rPr lang="ru-RU" dirty="0"/>
              <a:t>как проводилось исследование</a:t>
            </a:r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en-US" b="1" dirty="0"/>
              <a:t>Results</a:t>
            </a:r>
            <a:r>
              <a:rPr lang="en-US" dirty="0"/>
              <a:t> – </a:t>
            </a:r>
            <a:r>
              <a:rPr lang="ru-RU" dirty="0"/>
              <a:t>что было найдено</a:t>
            </a:r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en-US" b="1" dirty="0"/>
              <a:t>Discussion/Conclusion</a:t>
            </a:r>
            <a:r>
              <a:rPr lang="en-US" dirty="0"/>
              <a:t> – </a:t>
            </a:r>
            <a:r>
              <a:rPr lang="ru-RU" dirty="0"/>
              <a:t>почему это важно</a:t>
            </a:r>
          </a:p>
          <a:p>
            <a:pPr marL="0" indent="0">
              <a:buNone/>
            </a:pPr>
            <a:r>
              <a:rPr lang="ru-RU" dirty="0"/>
              <a:t>➡ Каждая часть читается </a:t>
            </a:r>
            <a:r>
              <a:rPr lang="ru-RU" b="1" dirty="0"/>
              <a:t>с разными задачами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76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A1E2B-27D9-FE60-4583-A087DC6A1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A30433-0056-D563-B2DC-A268435B9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Почему важно уметь правильно читать научные статьи?</a:t>
            </a:r>
            <a:br>
              <a:rPr lang="ru-RU" dirty="0"/>
            </a:br>
            <a:r>
              <a:rPr lang="ru-RU" dirty="0"/>
              <a:t>👨‍🎓 Это основа вашего профессионального и публикационного роста</a:t>
            </a:r>
          </a:p>
          <a:p>
            <a:r>
              <a:rPr lang="ru-RU" b="1" dirty="0"/>
              <a:t>Как читают статьи начинающие ученые?</a:t>
            </a:r>
          </a:p>
          <a:p>
            <a:r>
              <a:rPr lang="ru-RU" dirty="0"/>
              <a:t>😩 Читают от начала до конца</a:t>
            </a:r>
            <a:br>
              <a:rPr lang="ru-RU" dirty="0"/>
            </a:br>
            <a:r>
              <a:rPr lang="ru-RU" dirty="0"/>
              <a:t>🕒 Тратят 1–2 часа на статью</a:t>
            </a:r>
            <a:br>
              <a:rPr lang="ru-RU" dirty="0"/>
            </a:br>
            <a:r>
              <a:rPr lang="ru-RU" dirty="0"/>
              <a:t>📌 Пытаются “понять всё”</a:t>
            </a:r>
            <a:br>
              <a:rPr lang="ru-RU" dirty="0"/>
            </a:br>
            <a:r>
              <a:rPr lang="ru-RU" dirty="0"/>
              <a:t>❌ Быстро устают и бросают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244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ACF07AE2-6F0B-6F13-6A59-92B6057A6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Как читают статьи опытные исследователи?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413CCA-647D-7F93-4A3E-4E01AA41A3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🔍 Читают </a:t>
            </a:r>
            <a:r>
              <a:rPr lang="ru-RU" b="1" dirty="0"/>
              <a:t>нелинейно</a:t>
            </a:r>
            <a:r>
              <a:rPr lang="ru-RU" dirty="0"/>
              <a:t>, по разделам</a:t>
            </a:r>
            <a:br>
              <a:rPr lang="ru-RU" dirty="0"/>
            </a:br>
            <a:r>
              <a:rPr lang="ru-RU" dirty="0"/>
              <a:t>⏱ 10–15 минут на анализ сути</a:t>
            </a:r>
            <a:br>
              <a:rPr lang="ru-RU" dirty="0"/>
            </a:br>
            <a:r>
              <a:rPr lang="ru-RU" dirty="0"/>
              <a:t>🎯 Сразу ищут:</a:t>
            </a:r>
            <a:br>
              <a:rPr lang="ru-RU" dirty="0"/>
            </a:br>
            <a:r>
              <a:rPr lang="ru-RU" dirty="0"/>
              <a:t>— тему,</a:t>
            </a:r>
            <a:br>
              <a:rPr lang="ru-RU" dirty="0"/>
            </a:br>
            <a:r>
              <a:rPr lang="ru-RU" dirty="0"/>
              <a:t>— метод,</a:t>
            </a:r>
            <a:br>
              <a:rPr lang="ru-RU" dirty="0"/>
            </a:br>
            <a:r>
              <a:rPr lang="ru-RU" dirty="0"/>
              <a:t>— данные,</a:t>
            </a:r>
            <a:br>
              <a:rPr lang="ru-RU" dirty="0"/>
            </a:br>
            <a:r>
              <a:rPr lang="ru-RU" dirty="0"/>
              <a:t>— выводы</a:t>
            </a:r>
            <a:br>
              <a:rPr lang="ru-RU" dirty="0"/>
            </a:br>
            <a:r>
              <a:rPr lang="ru-RU" dirty="0"/>
              <a:t>🧠 Выделяют только нужное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53C5392-8530-1185-8C7B-B503266AB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В чём риски «плохого чтения»?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FDDCD3B-A162-BE29-3AE1-35C6ED0279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🚫 Трата времени</a:t>
            </a:r>
            <a:br>
              <a:rPr lang="ru-RU" dirty="0"/>
            </a:br>
            <a:r>
              <a:rPr lang="ru-RU" dirty="0"/>
              <a:t>🚫 Пропущенные идеи</a:t>
            </a:r>
            <a:br>
              <a:rPr lang="ru-RU" dirty="0"/>
            </a:br>
            <a:r>
              <a:rPr lang="ru-RU" dirty="0"/>
              <a:t>🚫 Ошибки в понимании структуры</a:t>
            </a:r>
            <a:br>
              <a:rPr lang="ru-RU" dirty="0"/>
            </a:br>
            <a:r>
              <a:rPr lang="ru-RU" dirty="0"/>
              <a:t>🚫 Невозможность правильно оформить свою статью</a:t>
            </a:r>
          </a:p>
        </p:txBody>
      </p:sp>
    </p:spTree>
    <p:extLst>
      <p:ext uri="{BB962C8B-B14F-4D97-AF65-F5344CB8AC3E}">
        <p14:creationId xmlns:p14="http://schemas.microsoft.com/office/powerpoint/2010/main" val="196027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9CAA120D-2F9D-12AA-DAE1-7FB543619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Главный вывод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4F172E5-A83B-B129-9597-AFE9C6D09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✅ Научная статья — это </a:t>
            </a:r>
            <a:r>
              <a:rPr lang="ru-RU" b="1" dirty="0"/>
              <a:t>инструмент</a:t>
            </a:r>
            <a:r>
              <a:rPr lang="ru-RU" dirty="0"/>
              <a:t>, а не роман</a:t>
            </a:r>
            <a:br>
              <a:rPr lang="ru-RU" dirty="0"/>
            </a:br>
            <a:r>
              <a:rPr lang="ru-RU" dirty="0"/>
              <a:t>🧠 Умение быстро понимать статью =</a:t>
            </a:r>
            <a:br>
              <a:rPr lang="ru-RU" dirty="0"/>
            </a:br>
            <a:r>
              <a:rPr lang="ru-RU" dirty="0"/>
              <a:t>— идеи для своей работы</a:t>
            </a:r>
            <a:br>
              <a:rPr lang="ru-RU" dirty="0"/>
            </a:br>
            <a:r>
              <a:rPr lang="ru-RU" dirty="0"/>
              <a:t>— источники для обзора</a:t>
            </a:r>
            <a:br>
              <a:rPr lang="ru-RU" dirty="0"/>
            </a:br>
            <a:r>
              <a:rPr lang="ru-RU" dirty="0"/>
              <a:t>— понимание требований журналов</a:t>
            </a:r>
          </a:p>
        </p:txBody>
      </p:sp>
    </p:spTree>
    <p:extLst>
      <p:ext uri="{BB962C8B-B14F-4D97-AF65-F5344CB8AC3E}">
        <p14:creationId xmlns:p14="http://schemas.microsoft.com/office/powerpoint/2010/main" val="122473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769C4-335D-3DF1-9AF3-72CC1C78C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— </a:t>
            </a:r>
            <a:r>
              <a:rPr lang="ru-RU" dirty="0"/>
              <a:t>зачем читаем?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9A2D63-4B3A-21CB-BF31-5C491AC3B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Что ищем:</a:t>
            </a:r>
            <a:endParaRPr lang="ru-RU" dirty="0"/>
          </a:p>
          <a:p>
            <a:pPr lvl="1"/>
            <a:r>
              <a:rPr lang="ru-RU" dirty="0"/>
              <a:t>В чём проблема?</a:t>
            </a:r>
          </a:p>
          <a:p>
            <a:pPr lvl="1"/>
            <a:r>
              <a:rPr lang="ru-RU" dirty="0"/>
              <a:t>Что уже известно?</a:t>
            </a:r>
          </a:p>
          <a:p>
            <a:pPr lvl="1"/>
            <a:r>
              <a:rPr lang="ru-RU" dirty="0"/>
              <a:t>Какой </a:t>
            </a:r>
            <a:r>
              <a:rPr lang="ru-RU" b="1" dirty="0"/>
              <a:t>исследовательский вопрос</a:t>
            </a:r>
            <a:r>
              <a:rPr lang="ru-RU" dirty="0"/>
              <a:t> или гипотеза?</a:t>
            </a:r>
          </a:p>
          <a:p>
            <a:pPr lvl="1"/>
            <a:r>
              <a:rPr lang="ru-RU" dirty="0"/>
              <a:t>Чем отличается от предыдущих работ?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Цель чтения: </a:t>
            </a:r>
            <a:r>
              <a:rPr lang="ru-RU" dirty="0"/>
              <a:t>Понять, зачем вообще автор написал статью — </a:t>
            </a:r>
            <a:r>
              <a:rPr lang="ru-RU" b="1" dirty="0"/>
              <a:t>что он хочет доказать или изучить</a:t>
            </a:r>
          </a:p>
          <a:p>
            <a:pPr marL="0" indent="0">
              <a:buNone/>
            </a:pPr>
            <a:r>
              <a:rPr lang="ru-RU" dirty="0"/>
              <a:t>🔍 </a:t>
            </a:r>
            <a:r>
              <a:rPr lang="ru-RU" i="1" dirty="0"/>
              <a:t>Подсказка:</a:t>
            </a:r>
            <a:r>
              <a:rPr lang="ru-RU" dirty="0"/>
              <a:t> Ищите фразы:</a:t>
            </a:r>
          </a:p>
          <a:p>
            <a:pPr lvl="1"/>
            <a:r>
              <a:rPr lang="ru-RU" dirty="0"/>
              <a:t>“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study</a:t>
            </a:r>
            <a:r>
              <a:rPr lang="ru-RU" dirty="0"/>
              <a:t> </a:t>
            </a:r>
            <a:r>
              <a:rPr lang="ru-RU" dirty="0" err="1"/>
              <a:t>aims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…”</a:t>
            </a:r>
          </a:p>
          <a:p>
            <a:pPr lvl="1"/>
            <a:r>
              <a:rPr lang="ru-RU" dirty="0"/>
              <a:t>“</a:t>
            </a:r>
            <a:r>
              <a:rPr lang="ru-RU" dirty="0" err="1"/>
              <a:t>Our</a:t>
            </a:r>
            <a:r>
              <a:rPr lang="ru-RU" dirty="0"/>
              <a:t> </a:t>
            </a:r>
            <a:r>
              <a:rPr lang="ru-RU" dirty="0" err="1"/>
              <a:t>contribution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…”</a:t>
            </a:r>
          </a:p>
          <a:p>
            <a:pPr lvl="1"/>
            <a:r>
              <a:rPr lang="ru-RU" dirty="0"/>
              <a:t>“The </a:t>
            </a:r>
            <a:r>
              <a:rPr lang="ru-RU" dirty="0" err="1"/>
              <a:t>research</a:t>
            </a:r>
            <a:r>
              <a:rPr lang="ru-RU" dirty="0"/>
              <a:t> </a:t>
            </a:r>
            <a:r>
              <a:rPr lang="ru-RU" dirty="0" err="1"/>
              <a:t>question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…”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158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4D66-92AC-B437-7950-1DD1D21D4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— </a:t>
            </a:r>
            <a:r>
              <a:rPr lang="ru-RU" dirty="0"/>
              <a:t>зачем читаем?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66FD00-FF05-1448-D20C-23FC550D0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Что ищем:</a:t>
            </a:r>
            <a:endParaRPr lang="ru-RU" dirty="0"/>
          </a:p>
          <a:p>
            <a:r>
              <a:rPr lang="ru-RU" dirty="0"/>
              <a:t>Какой дизайн исследования (опрос, эксперимент, панель, </a:t>
            </a:r>
            <a:r>
              <a:rPr lang="ru-RU" dirty="0" err="1"/>
              <a:t>case</a:t>
            </a:r>
            <a:r>
              <a:rPr lang="ru-RU" dirty="0"/>
              <a:t> </a:t>
            </a:r>
            <a:r>
              <a:rPr lang="ru-RU" dirty="0" err="1"/>
              <a:t>study</a:t>
            </a:r>
            <a:r>
              <a:rPr lang="ru-RU" dirty="0"/>
              <a:t>)?</a:t>
            </a:r>
          </a:p>
          <a:p>
            <a:r>
              <a:rPr lang="ru-RU" dirty="0"/>
              <a:t>Какая выборка и источник данных?</a:t>
            </a:r>
          </a:p>
          <a:p>
            <a:r>
              <a:rPr lang="ru-RU" dirty="0"/>
              <a:t>Какие переменные и модели использованы?</a:t>
            </a:r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Цель чтения:</a:t>
            </a:r>
            <a:br>
              <a:rPr lang="ru-RU" dirty="0"/>
            </a:br>
            <a:r>
              <a:rPr lang="ru-RU" dirty="0"/>
              <a:t>Понять, можно ли </a:t>
            </a:r>
            <a:r>
              <a:rPr lang="ru-RU" b="1" dirty="0"/>
              <a:t>доверять результатам</a:t>
            </a:r>
            <a:r>
              <a:rPr lang="ru-RU" dirty="0"/>
              <a:t>, или метод подобран неправильно</a:t>
            </a:r>
          </a:p>
          <a:p>
            <a:r>
              <a:rPr lang="ru-RU" dirty="0"/>
              <a:t>🔍 </a:t>
            </a:r>
            <a:r>
              <a:rPr lang="ru-RU" i="1" dirty="0"/>
              <a:t>Подсказка:</a:t>
            </a:r>
            <a:r>
              <a:rPr lang="ru-RU" dirty="0"/>
              <a:t> Ищите разделы "Data", "</a:t>
            </a:r>
            <a:r>
              <a:rPr lang="ru-RU" dirty="0" err="1"/>
              <a:t>Empirical</a:t>
            </a:r>
            <a:r>
              <a:rPr lang="ru-RU" dirty="0"/>
              <a:t> </a:t>
            </a:r>
            <a:r>
              <a:rPr lang="ru-RU" dirty="0" err="1"/>
              <a:t>strategy</a:t>
            </a:r>
            <a:r>
              <a:rPr lang="ru-RU" dirty="0"/>
              <a:t>", "</a:t>
            </a:r>
            <a:r>
              <a:rPr lang="ru-RU" dirty="0" err="1"/>
              <a:t>Estimation</a:t>
            </a:r>
            <a:r>
              <a:rPr lang="ru-RU" dirty="0"/>
              <a:t> </a:t>
            </a:r>
            <a:r>
              <a:rPr lang="ru-RU" dirty="0" err="1"/>
              <a:t>model</a:t>
            </a:r>
            <a:r>
              <a:rPr lang="ru-RU" dirty="0"/>
              <a:t>"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183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FC0F4-5333-B2C9-FF12-7ACCB386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— </a:t>
            </a:r>
            <a:r>
              <a:rPr lang="ru-RU" dirty="0"/>
              <a:t>зачем читаем?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9A0AC3-6FC1-A2F2-7DB4-429144266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Что ищем:</a:t>
            </a:r>
            <a:endParaRPr lang="ru-RU" dirty="0"/>
          </a:p>
          <a:p>
            <a:r>
              <a:rPr lang="ru-RU" dirty="0"/>
              <a:t>Основные выводы и значимость результатов</a:t>
            </a:r>
          </a:p>
          <a:p>
            <a:r>
              <a:rPr lang="ru-RU" dirty="0"/>
              <a:t>Есть ли статистическая значимость?</a:t>
            </a:r>
          </a:p>
          <a:p>
            <a:r>
              <a:rPr lang="ru-RU" dirty="0"/>
              <a:t>Что показали графики и таблицы?</a:t>
            </a:r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Цель чтения:</a:t>
            </a:r>
            <a:br>
              <a:rPr lang="ru-RU" dirty="0"/>
            </a:br>
            <a:r>
              <a:rPr lang="ru-RU" dirty="0"/>
              <a:t>Вытащить ключевые цифры, тренды и проверить, соответствуют ли они гипотезе</a:t>
            </a:r>
          </a:p>
          <a:p>
            <a:pPr marL="0" indent="0">
              <a:buNone/>
            </a:pPr>
            <a:r>
              <a:rPr lang="ru-RU" dirty="0"/>
              <a:t>🔍 </a:t>
            </a:r>
            <a:r>
              <a:rPr lang="ru-RU" i="1" dirty="0"/>
              <a:t>Подсказка:</a:t>
            </a:r>
            <a:r>
              <a:rPr lang="ru-RU" dirty="0"/>
              <a:t> Смотрите таблицы регрессий, доверительные интервалы, p-</a:t>
            </a:r>
            <a:r>
              <a:rPr lang="ru-RU" dirty="0" err="1"/>
              <a:t>values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475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92256-4D64-2D2C-4C70-1C23ADCE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&amp; Conclusion — </a:t>
            </a:r>
            <a:r>
              <a:rPr lang="ru-RU" dirty="0"/>
              <a:t>зачем читаем?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D096CD-D1F8-4947-B372-ACFC05D91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Что ищем:</a:t>
            </a:r>
            <a:endParaRPr lang="ru-RU" dirty="0"/>
          </a:p>
          <a:p>
            <a:r>
              <a:rPr lang="ru-RU" dirty="0"/>
              <a:t>Обобщение результатов</a:t>
            </a:r>
          </a:p>
          <a:p>
            <a:r>
              <a:rPr lang="ru-RU" dirty="0"/>
              <a:t>Что это значит для науки / политики / практики</a:t>
            </a:r>
          </a:p>
          <a:p>
            <a:r>
              <a:rPr lang="ru-RU" dirty="0"/>
              <a:t>Признание ограничений</a:t>
            </a:r>
          </a:p>
          <a:p>
            <a:r>
              <a:rPr lang="ru-RU" dirty="0"/>
              <a:t>Предложения для будущих исследований</a:t>
            </a:r>
          </a:p>
          <a:p>
            <a:pPr marL="0" indent="0">
              <a:buNone/>
            </a:pPr>
            <a:r>
              <a:rPr lang="ru-RU" dirty="0"/>
              <a:t>📌 </a:t>
            </a:r>
            <a:r>
              <a:rPr lang="ru-RU" b="1" dirty="0"/>
              <a:t>Цель чтения:</a:t>
            </a:r>
            <a:br>
              <a:rPr lang="ru-RU" dirty="0"/>
            </a:br>
            <a:r>
              <a:rPr lang="ru-RU" dirty="0"/>
              <a:t>Понять </a:t>
            </a:r>
            <a:r>
              <a:rPr lang="ru-RU" b="1" dirty="0"/>
              <a:t>ценность</a:t>
            </a:r>
            <a:r>
              <a:rPr lang="ru-RU" dirty="0"/>
              <a:t> работы и её место в академической и практической среде</a:t>
            </a:r>
          </a:p>
          <a:p>
            <a:r>
              <a:rPr lang="ru-RU" dirty="0"/>
              <a:t>🔍 </a:t>
            </a:r>
            <a:r>
              <a:rPr lang="ru-RU" i="1" dirty="0"/>
              <a:t>Подсказка:</a:t>
            </a:r>
            <a:r>
              <a:rPr lang="ru-RU" dirty="0"/>
              <a:t> Хорошие статьи честно пишут:</a:t>
            </a:r>
          </a:p>
          <a:p>
            <a:r>
              <a:rPr lang="ru-RU" dirty="0"/>
              <a:t>“A </a:t>
            </a:r>
            <a:r>
              <a:rPr lang="ru-RU" dirty="0" err="1"/>
              <a:t>limitation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study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…”</a:t>
            </a:r>
          </a:p>
          <a:p>
            <a:r>
              <a:rPr lang="ru-RU" dirty="0"/>
              <a:t>“Future </a:t>
            </a:r>
            <a:r>
              <a:rPr lang="ru-RU" dirty="0" err="1"/>
              <a:t>research</a:t>
            </a:r>
            <a:r>
              <a:rPr lang="ru-RU" dirty="0"/>
              <a:t> </a:t>
            </a:r>
            <a:r>
              <a:rPr lang="ru-RU" dirty="0" err="1"/>
              <a:t>should</a:t>
            </a:r>
            <a:r>
              <a:rPr lang="ru-RU" dirty="0"/>
              <a:t>…”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6023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1572</Words>
  <Application>Microsoft Office PowerPoint</Application>
  <PresentationFormat>Широкоэкранный</PresentationFormat>
  <Paragraphs>153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Тема Office</vt:lpstr>
      <vt:lpstr>Как читать и анализировать научную статью</vt:lpstr>
      <vt:lpstr>Введение: Зачем уметь читать статьи правильно?</vt:lpstr>
      <vt:lpstr>Презентация PowerPoint</vt:lpstr>
      <vt:lpstr>Презентация PowerPoint</vt:lpstr>
      <vt:lpstr>Главный вывод</vt:lpstr>
      <vt:lpstr>Introduction — зачем читаем?</vt:lpstr>
      <vt:lpstr>Methods — зачем читаем?</vt:lpstr>
      <vt:lpstr>Results — зачем читаем?</vt:lpstr>
      <vt:lpstr>Discussion &amp; Conclusion — зачем читаем?</vt:lpstr>
      <vt:lpstr>Вывод</vt:lpstr>
      <vt:lpstr>🔟 Причин, почему начинающим исследователям важно читать введение статьи:</vt:lpstr>
      <vt:lpstr>Презентация PowerPoint</vt:lpstr>
      <vt:lpstr>Презентация PowerPoint</vt:lpstr>
      <vt:lpstr>🔟 выводов, которые должен сделать себе начинающий учёный, читая обзор литературы</vt:lpstr>
      <vt:lpstr>Презентация PowerPoint</vt:lpstr>
      <vt:lpstr>Презентация PowerPoint</vt:lpstr>
      <vt:lpstr>Как читать статью эффективно — пошагово</vt:lpstr>
      <vt:lpstr>Как читать статью эффективно — пошагово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Rauf Salahodjaev</dc:creator>
  <cp:lastModifiedBy>Rauf Salahodjaev</cp:lastModifiedBy>
  <cp:revision>1</cp:revision>
  <dcterms:created xsi:type="dcterms:W3CDTF">2025-06-08T18:27:31Z</dcterms:created>
  <dcterms:modified xsi:type="dcterms:W3CDTF">2025-06-08T19:11:08Z</dcterms:modified>
</cp:coreProperties>
</file>