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1934" y="6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7A97F5-5C6D-0512-4713-69B71FF1BE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9E8D463-15AB-3487-3EC5-4C449C9E13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8C3DB5B-45FD-B210-C31A-C63EA8033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6BDCF-6068-49A8-847F-87F4B352B6A4}" type="datetimeFigureOut">
              <a:rPr lang="ru-RU" smtClean="0"/>
              <a:t>08.06.2025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699A089-C8E2-59C3-0394-9F853D85E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1645982-370C-361E-48FE-0724BBE38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AAFF3-2659-42B8-AC90-D9A377F8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200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5C83A6-B8A7-AA74-3C7A-FFCF38E38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A9C290E-25DD-986D-69BD-08CD22642F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900FE6D-256F-0B90-A3BC-9B94357BC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6BDCF-6068-49A8-847F-87F4B352B6A4}" type="datetimeFigureOut">
              <a:rPr lang="ru-RU" smtClean="0"/>
              <a:t>08.06.2025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F5E193-E494-AC89-C8E4-07D2AA1D0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D987E0-B1D5-88D3-9627-868C079EB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AAFF3-2659-42B8-AC90-D9A377F8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115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F07E6B5-74D5-8475-87CE-D1186F16E6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D3E853A-7F3C-16CC-4183-8D1D9D9DB4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386BF28-990C-EE1B-17CA-23F4A3783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6BDCF-6068-49A8-847F-87F4B352B6A4}" type="datetimeFigureOut">
              <a:rPr lang="ru-RU" smtClean="0"/>
              <a:t>08.06.2025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5532CC6-810E-55E4-8517-63AB76377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C75F11-3AED-72D1-A70A-4383BA3E8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AAFF3-2659-42B8-AC90-D9A377F8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5957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2DAA00-7C3E-0F13-126D-81AF3FCE3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FB33885-4C76-F003-693F-5243076B70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63642B7-F6B5-C857-876B-44D389BDA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6BDCF-6068-49A8-847F-87F4B352B6A4}" type="datetimeFigureOut">
              <a:rPr lang="ru-RU" smtClean="0"/>
              <a:t>08.06.2025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00C7B6-67B4-1AB5-F2D7-FB72114BB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4021CE2-FE26-CBD4-5396-879C198ED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AAFF3-2659-42B8-AC90-D9A377F8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987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5D5EC7-9E28-72BE-7BE4-57960ABF9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B3A658F-5349-5FD2-888F-E50320339C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E5877B6-B1D3-203E-3C43-F3813398C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6BDCF-6068-49A8-847F-87F4B352B6A4}" type="datetimeFigureOut">
              <a:rPr lang="ru-RU" smtClean="0"/>
              <a:t>08.06.2025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7E92D5-0A29-72EE-4274-FFFF7F926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A7C5C7-CB3F-7174-7F02-EC6C03817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AAFF3-2659-42B8-AC90-D9A377F8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496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BA5B4E-445D-6973-5C74-79436F9D9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11A8E6-54CB-8FE5-2A4D-711B3809F2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682424C-3161-44D0-8128-81878A3C4E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7A36368-6C07-004F-97FA-E20B347FE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6BDCF-6068-49A8-847F-87F4B352B6A4}" type="datetimeFigureOut">
              <a:rPr lang="ru-RU" smtClean="0"/>
              <a:t>08.06.2025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5C71038-BF2E-E8AE-6729-6D34EC9C8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DA1F231-70F6-6317-8898-532CAF339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AAFF3-2659-42B8-AC90-D9A377F8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041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4428A9-EE9A-EC85-F441-950F69EB1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FDBBDB1-CFAE-819F-36AC-963028883A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581FA6E-2CC9-4C17-6153-DD9D661FE5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ED4F3DD-C5A0-F110-8568-4AEE307A29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575E21A-342E-B6A0-C105-F81A9FE587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A96977F-4C3D-7639-3875-C587B4FAC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6BDCF-6068-49A8-847F-87F4B352B6A4}" type="datetimeFigureOut">
              <a:rPr lang="ru-RU" smtClean="0"/>
              <a:t>08.06.2025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03FE519-9AB9-88A4-96CC-9DCF8FA85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A8679E8-A9F6-B061-77DE-3B028C3CD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AAFF3-2659-42B8-AC90-D9A377F8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2416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6E4820-E4D6-4821-314A-020CF3042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A0657A0-683D-7466-884D-FF1627109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6BDCF-6068-49A8-847F-87F4B352B6A4}" type="datetimeFigureOut">
              <a:rPr lang="ru-RU" smtClean="0"/>
              <a:t>08.06.2025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F2638AF-9770-285F-323F-9738FAC55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FAAD15E-7D2D-243A-8DCC-B77D565A8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AAFF3-2659-42B8-AC90-D9A377F8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5151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933DEF0-3310-8FF6-0CC8-6AD2E9456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6BDCF-6068-49A8-847F-87F4B352B6A4}" type="datetimeFigureOut">
              <a:rPr lang="ru-RU" smtClean="0"/>
              <a:t>08.06.2025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64CA8DA-08C1-58D4-D1F1-C18FC9A12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69B1853-4554-5F32-C321-E269099B2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AAFF3-2659-42B8-AC90-D9A377F8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2067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0E8AF5-1D48-ADA2-87CD-BED066C04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39E08A-9055-2ACD-6559-76FBF2E41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BCCBBD7-AD1A-E55E-309C-8372483536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BC8FA03-EBB1-4642-F066-AC442A601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6BDCF-6068-49A8-847F-87F4B352B6A4}" type="datetimeFigureOut">
              <a:rPr lang="ru-RU" smtClean="0"/>
              <a:t>08.06.2025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B68A3F-0ECD-1125-DA80-64293DA9C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6F13B2C-F1EA-4998-BD1F-56847693F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AAFF3-2659-42B8-AC90-D9A377F8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3079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A96AC8-D8B9-53A1-F137-A895FE980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4C9CDE2-33BF-3FFB-BBD1-ADBE9574C6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34C2F6C-9796-77B9-0EF4-1FD115DF69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FF7C8E0-1E3C-EE5C-82B1-FEE474166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6BDCF-6068-49A8-847F-87F4B352B6A4}" type="datetimeFigureOut">
              <a:rPr lang="ru-RU" smtClean="0"/>
              <a:t>08.06.2025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0A236BA-221B-D09A-6E4A-2BA703E34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BF33CB3-0958-59EF-3B0B-2B49B3580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AAFF3-2659-42B8-AC90-D9A377F8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671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2F7330-F38D-EE68-CE7D-2377FB6DD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8553D3F-466F-8059-E283-48342CC59B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66E9E8-F21E-12EC-AA54-886B38E500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C6BDCF-6068-49A8-847F-87F4B352B6A4}" type="datetimeFigureOut">
              <a:rPr lang="ru-RU" smtClean="0"/>
              <a:t>08.06.2025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F56F8E-BB73-6E63-2F57-C782332E10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73AB241-0F7E-CB73-1755-2466DE3C51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2AAFF3-2659-42B8-AC90-D9A377F8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4556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6D9AD6-D808-8C4B-992E-2011D44E62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«Типичные ошибки начинающих исследователей»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4CCCEDA-9899-B389-35A6-A37BF18739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41185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6A3A65-CA62-6ABB-10E9-C862FC430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Отсутствие указания источников (</a:t>
            </a:r>
            <a:r>
              <a:rPr lang="ru-RU" b="1" dirty="0" err="1"/>
              <a:t>plagiarism</a:t>
            </a:r>
            <a:r>
              <a:rPr lang="ru-RU" b="1" dirty="0"/>
              <a:t> </a:t>
            </a:r>
            <a:r>
              <a:rPr lang="ru-RU" b="1" dirty="0" err="1"/>
              <a:t>by</a:t>
            </a:r>
            <a:r>
              <a:rPr lang="ru-RU" b="1" dirty="0"/>
              <a:t> </a:t>
            </a:r>
            <a:r>
              <a:rPr lang="ru-RU" b="1" dirty="0" err="1"/>
              <a:t>omission</a:t>
            </a:r>
            <a:r>
              <a:rPr lang="ru-RU" b="1" dirty="0"/>
              <a:t>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B5104E-FEF6-73B2-3640-2D9F954D1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📈 Использование статистических данных из чужой работы</a:t>
            </a:r>
            <a:endParaRPr lang="en-US" dirty="0"/>
          </a:p>
          <a:p>
            <a:pPr lvl="1"/>
            <a:r>
              <a:rPr lang="ru-RU" dirty="0"/>
              <a:t>В статье говорится: “Женщины в сельской местности в 2 раза реже имеют доступ к интернету”➡ Источник: неизвестен, автор не указал откуда взята цифра.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✍️ Использование аргументов из чужого обзора литературы</a:t>
            </a:r>
            <a:endParaRPr lang="en-US" dirty="0"/>
          </a:p>
          <a:p>
            <a:pPr lvl="1"/>
            <a:r>
              <a:rPr lang="ru-RU" dirty="0"/>
              <a:t>Автор пересказывает, что "финансовая грамотность повышает экологическую сознательность", основываясь на другом исследовании — но не ссылается на источник.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🧠 Кража идей без ссылок</a:t>
            </a:r>
            <a:endParaRPr lang="en-US" dirty="0"/>
          </a:p>
          <a:p>
            <a:pPr lvl="1"/>
            <a:r>
              <a:rPr lang="ru-RU" dirty="0"/>
              <a:t>Даже если текст написан своими словами, если идея не ваша — она должна сопровождаться ссылкой.</a:t>
            </a:r>
          </a:p>
        </p:txBody>
      </p:sp>
    </p:spTree>
    <p:extLst>
      <p:ext uri="{BB962C8B-B14F-4D97-AF65-F5344CB8AC3E}">
        <p14:creationId xmlns:p14="http://schemas.microsoft.com/office/powerpoint/2010/main" val="19063192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1A3049-7B42-4557-D82F-67C997C71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✅ </a:t>
            </a:r>
            <a:r>
              <a:rPr lang="ru-RU" b="1" dirty="0"/>
              <a:t>10 советов, как избежать ошибок начинающих исследователей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6F762E-B1D3-E5EB-09E2-415A740103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1️⃣ Выбирайте журнал до написания статьи</a:t>
            </a:r>
          </a:p>
          <a:p>
            <a:pPr lvl="1"/>
            <a:r>
              <a:rPr lang="ru-RU" dirty="0"/>
              <a:t>Понимайте формат, требования и аудиторию журнала заранее — это сэкономит время и направит структуру статьи в нужное русло.</a:t>
            </a:r>
          </a:p>
          <a:p>
            <a:pPr marL="0" indent="0">
              <a:buNone/>
            </a:pPr>
            <a:r>
              <a:rPr lang="ru-RU" dirty="0"/>
              <a:t>2️⃣ Сосредоточьтесь на одном конкретном вопросе</a:t>
            </a:r>
          </a:p>
          <a:p>
            <a:pPr lvl="1"/>
            <a:r>
              <a:rPr lang="ru-RU" dirty="0"/>
              <a:t>Избегайте соблазна “объять необъятное” — лучше глубоко раскрыть одну тему, чем поверхностно пять.</a:t>
            </a:r>
          </a:p>
          <a:p>
            <a:pPr marL="0" indent="0">
              <a:buNone/>
            </a:pPr>
            <a:r>
              <a:rPr lang="ru-RU" dirty="0"/>
              <a:t>3️⃣ Следуйте академической структуре (IMRAD)</a:t>
            </a:r>
          </a:p>
          <a:p>
            <a:pPr marL="0" indent="0">
              <a:buNone/>
            </a:pPr>
            <a:r>
              <a:rPr lang="ru-RU" dirty="0"/>
              <a:t>Ваш текст должен иметь:📌 Введение📌 Методологию📌 Результаты📌 Обсуждение</a:t>
            </a:r>
          </a:p>
          <a:p>
            <a:pPr marL="0" indent="0">
              <a:buNone/>
            </a:pPr>
            <a:r>
              <a:rPr lang="ru-RU" dirty="0"/>
              <a:t>Не отклоняйтесь от этой логики без необходимости.</a:t>
            </a:r>
          </a:p>
        </p:txBody>
      </p:sp>
    </p:spTree>
    <p:extLst>
      <p:ext uri="{BB962C8B-B14F-4D97-AF65-F5344CB8AC3E}">
        <p14:creationId xmlns:p14="http://schemas.microsoft.com/office/powerpoint/2010/main" val="3655588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0AB437-71FF-7FFF-B4D9-87ABA51C9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✅ </a:t>
            </a:r>
            <a:r>
              <a:rPr lang="ru-RU" b="1" dirty="0"/>
              <a:t>10 советов, как избежать ошибок начинающих исследователей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CD36E5-27AD-6914-CEF1-CF01F98DC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4️⃣ Изучите 3–5 статей из целевого журнала</a:t>
            </a:r>
          </a:p>
          <a:p>
            <a:pPr lvl="1"/>
            <a:r>
              <a:rPr lang="ru-RU" dirty="0"/>
              <a:t>Обратите внимание на: Как сформулирована аннотация? Сколько разделов и как они названы? Какая длина текста и количество ссылок?</a:t>
            </a:r>
          </a:p>
          <a:p>
            <a:pPr marL="0" indent="0">
              <a:buNone/>
            </a:pPr>
            <a:r>
              <a:rPr lang="ru-RU" dirty="0"/>
              <a:t>5️⃣ Используйте только проверенные источники</a:t>
            </a:r>
          </a:p>
          <a:p>
            <a:pPr lvl="1"/>
            <a:r>
              <a:rPr lang="ru-RU" dirty="0"/>
              <a:t>Ищите литературу через: Google </a:t>
            </a:r>
            <a:r>
              <a:rPr lang="ru-RU" dirty="0" err="1"/>
              <a:t>Scholar</a:t>
            </a:r>
            <a:r>
              <a:rPr lang="en-US" dirty="0"/>
              <a:t>, </a:t>
            </a:r>
            <a:r>
              <a:rPr lang="ru-RU" dirty="0" err="1"/>
              <a:t>Scopus</a:t>
            </a:r>
            <a:r>
              <a:rPr lang="en-US" dirty="0"/>
              <a:t>, </a:t>
            </a:r>
            <a:r>
              <a:rPr lang="ru-RU" dirty="0"/>
              <a:t>Web </a:t>
            </a:r>
            <a:r>
              <a:rPr lang="ru-RU" dirty="0" err="1"/>
              <a:t>of</a:t>
            </a:r>
            <a:r>
              <a:rPr lang="ru-RU" dirty="0"/>
              <a:t> Science</a:t>
            </a:r>
            <a:r>
              <a:rPr lang="en-US" dirty="0"/>
              <a:t> </a:t>
            </a:r>
            <a:r>
              <a:rPr lang="ru-RU" dirty="0"/>
              <a:t>и избегайте неакадемических сайтов вроде Wikipedia или блогов.</a:t>
            </a:r>
          </a:p>
          <a:p>
            <a:pPr marL="0" indent="0">
              <a:buNone/>
            </a:pPr>
            <a:r>
              <a:rPr lang="ru-RU" dirty="0"/>
              <a:t>6️⃣ Цитируйте всё, что не является вашей оригинальной мыслью</a:t>
            </a:r>
          </a:p>
          <a:p>
            <a:pPr lvl="1"/>
            <a:r>
              <a:rPr lang="ru-RU" dirty="0"/>
              <a:t>Даже если вы перефразируете — источник обязателен. Это защищает от плагиата и показывает вашу добросовестность.</a:t>
            </a:r>
          </a:p>
        </p:txBody>
      </p:sp>
    </p:spTree>
    <p:extLst>
      <p:ext uri="{BB962C8B-B14F-4D97-AF65-F5344CB8AC3E}">
        <p14:creationId xmlns:p14="http://schemas.microsoft.com/office/powerpoint/2010/main" val="11116045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CC8C47-38FF-A4EC-31FB-318C2066D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✅ </a:t>
            </a:r>
            <a:r>
              <a:rPr lang="ru-RU" b="1" dirty="0"/>
              <a:t>10 советов, как избежать ошибок начинающих исследователей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9444B8-6DDA-E871-5649-D4BE9F7AB9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7️⃣ Следите за языком и стилем письма</a:t>
            </a:r>
          </a:p>
          <a:p>
            <a:pPr lvl="1"/>
            <a:r>
              <a:rPr lang="ru-RU" dirty="0"/>
              <a:t>Академическое письмо = ясность, логика и сдержанность.❌ Избегайте разговорной лексики✅ Используйте короткие предложения и точные формулировки</a:t>
            </a:r>
          </a:p>
          <a:p>
            <a:pPr marL="0" indent="0">
              <a:buNone/>
            </a:pPr>
            <a:r>
              <a:rPr lang="ru-RU" dirty="0"/>
              <a:t>8️⃣ Проверяйте журнал на индексирование и репутацию</a:t>
            </a:r>
          </a:p>
          <a:p>
            <a:pPr lvl="1"/>
            <a:r>
              <a:rPr lang="ru-RU" dirty="0"/>
              <a:t>Перед подачей статьи проверьте: Есть ли журнал в </a:t>
            </a:r>
            <a:r>
              <a:rPr lang="ru-RU" dirty="0" err="1"/>
              <a:t>Scopus</a:t>
            </a:r>
            <a:r>
              <a:rPr lang="ru-RU" dirty="0"/>
              <a:t> / </a:t>
            </a:r>
            <a:r>
              <a:rPr lang="ru-RU" dirty="0" err="1"/>
              <a:t>WoS</a:t>
            </a:r>
            <a:r>
              <a:rPr lang="ru-RU" dirty="0"/>
              <a:t>? Какой у него квартиль? Нет ли его в черных списках</a:t>
            </a:r>
            <a:r>
              <a:rPr lang="en-US" dirty="0"/>
              <a:t>?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9️⃣ Готовьтесь к рецензированию спокойно и профессионально</a:t>
            </a:r>
          </a:p>
          <a:p>
            <a:pPr lvl="1"/>
            <a:r>
              <a:rPr lang="ru-RU" dirty="0"/>
              <a:t>Отказ — это не конец.📌 Анализируйте замечания📌 Вносите правки📌 Отвечайте вежливо и по сути</a:t>
            </a:r>
          </a:p>
          <a:p>
            <a:pPr marL="0" indent="0">
              <a:buNone/>
            </a:pPr>
            <a:r>
              <a:rPr lang="ru-RU" dirty="0"/>
              <a:t>🔟 Публикуйтесь постепенно — от простого к сложному</a:t>
            </a:r>
          </a:p>
          <a:p>
            <a:pPr lvl="1"/>
            <a:r>
              <a:rPr lang="ru-RU" dirty="0"/>
              <a:t>Начните с Q3–Q4 журналов, затем переходите к Q1–Q2. Это создаст публикационную траекторию, которая выглядит логично и убедительно для будущих грантов и оценок.</a:t>
            </a:r>
          </a:p>
        </p:txBody>
      </p:sp>
    </p:spTree>
    <p:extLst>
      <p:ext uri="{BB962C8B-B14F-4D97-AF65-F5344CB8AC3E}">
        <p14:creationId xmlns:p14="http://schemas.microsoft.com/office/powerpoint/2010/main" val="4003168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D067C5-FA89-1ECE-606E-019A40EDD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Вступление — Почему важно говорить об ошибках	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CB4EBA-CDCA-A4B1-14E6-402CCE67AE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📉 Каждый день журналы </a:t>
            </a:r>
            <a:r>
              <a:rPr lang="ru-RU" dirty="0" err="1"/>
              <a:t>Scopus</a:t>
            </a:r>
            <a:r>
              <a:rPr lang="ru-RU" dirty="0"/>
              <a:t> и Web </a:t>
            </a:r>
            <a:r>
              <a:rPr lang="ru-RU" dirty="0" err="1"/>
              <a:t>of</a:t>
            </a:r>
            <a:r>
              <a:rPr lang="ru-RU" dirty="0"/>
              <a:t> Science получают </a:t>
            </a:r>
            <a:r>
              <a:rPr lang="ru-RU" b="1" dirty="0"/>
              <a:t>сотни статей от молодых авторов</a:t>
            </a:r>
            <a:br>
              <a:rPr lang="ru-RU" dirty="0"/>
            </a:br>
            <a:r>
              <a:rPr lang="ru-RU" dirty="0"/>
              <a:t>❌ Более 60–70% из них отклоняются </a:t>
            </a:r>
            <a:r>
              <a:rPr lang="ru-RU" b="1" dirty="0"/>
              <a:t>ещё до рецензии</a:t>
            </a:r>
            <a:br>
              <a:rPr lang="ru-RU" dirty="0"/>
            </a:br>
            <a:r>
              <a:rPr lang="ru-RU" dirty="0"/>
              <a:t>😞 Причина — не в плохой теме, а в </a:t>
            </a:r>
            <a:r>
              <a:rPr lang="ru-RU" b="1" dirty="0"/>
              <a:t>типичных ошибках</a:t>
            </a:r>
          </a:p>
          <a:p>
            <a:pPr marL="0" indent="0">
              <a:buNone/>
            </a:pPr>
            <a:r>
              <a:rPr lang="ru-RU" dirty="0"/>
              <a:t>🧠 </a:t>
            </a:r>
            <a:r>
              <a:rPr lang="ru-RU" b="1" dirty="0"/>
              <a:t>Миф:</a:t>
            </a:r>
            <a:r>
              <a:rPr lang="ru-RU" dirty="0"/>
              <a:t> “Опубликоваться — это сложно, нужно быть гением или иметь связи”</a:t>
            </a:r>
            <a:br>
              <a:rPr lang="ru-RU" dirty="0"/>
            </a:br>
            <a:r>
              <a:rPr lang="ru-RU" dirty="0"/>
              <a:t>✅ </a:t>
            </a:r>
            <a:r>
              <a:rPr lang="ru-RU" b="1" dirty="0"/>
              <a:t>Реальность:</a:t>
            </a:r>
            <a:r>
              <a:rPr lang="ru-RU" dirty="0"/>
              <a:t> “Опубликоваться может каждый, кто понимает, </a:t>
            </a:r>
            <a:r>
              <a:rPr lang="ru-RU" b="1" dirty="0"/>
              <a:t>как не ошибаться</a:t>
            </a:r>
            <a:r>
              <a:rPr lang="ru-RU" dirty="0"/>
              <a:t> и </a:t>
            </a:r>
            <a:r>
              <a:rPr lang="ru-RU" b="1" dirty="0"/>
              <a:t>работает стратегически</a:t>
            </a:r>
            <a:r>
              <a:rPr lang="ru-RU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1151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C0A399-CEAA-B060-3382-DDF7D4F2D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Почему важно знать об ошибках?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B221D90-3E3D-5562-8786-4B7F7F6344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829187"/>
            <a:ext cx="9046029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🚫 Ошибки = потраченное время и демотивация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❌ Ошибки могут испортить вашу научную репутацию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📈 Изучение чужих ошибок = 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ускорение собственного прогресса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8673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>
            <a:extLst>
              <a:ext uri="{FF2B5EF4-FFF2-40B4-BE49-F238E27FC236}">
                <a16:creationId xmlns:a16="http://schemas.microsoft.com/office/drawing/2014/main" id="{E10F9098-8067-43F2-9915-94F2A9EF75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7" y="256381"/>
            <a:ext cx="5157787" cy="823912"/>
          </a:xfrm>
        </p:spPr>
        <p:txBody>
          <a:bodyPr>
            <a:normAutofit/>
          </a:bodyPr>
          <a:lstStyle/>
          <a:p>
            <a:r>
              <a:rPr lang="ru-RU" dirty="0"/>
              <a:t>Ошибка №1: Писать «в никуда» — без выбора целевого журнала 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683BA6A-F04B-3E1E-B2D9-C3A4417397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230086"/>
            <a:ext cx="5157787" cy="495957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Без понимания требований журнала — вы зря тратите время</a:t>
            </a:r>
          </a:p>
          <a:p>
            <a:pPr marL="0" indent="0">
              <a:buNone/>
            </a:pPr>
            <a:r>
              <a:rPr lang="ru-RU" dirty="0"/>
              <a:t>❗ Журнал может отклонить статью без рецензирования (</a:t>
            </a:r>
            <a:r>
              <a:rPr lang="ru-RU" dirty="0" err="1"/>
              <a:t>desk</a:t>
            </a:r>
            <a:r>
              <a:rPr lang="ru-RU" dirty="0"/>
              <a:t> </a:t>
            </a:r>
            <a:r>
              <a:rPr lang="ru-RU" dirty="0" err="1"/>
              <a:t>rejection</a:t>
            </a:r>
            <a:r>
              <a:rPr lang="ru-RU" dirty="0"/>
              <a:t>)</a:t>
            </a:r>
          </a:p>
          <a:p>
            <a:pPr marL="0" indent="0">
              <a:buNone/>
            </a:pPr>
            <a:r>
              <a:rPr lang="ru-RU" dirty="0"/>
              <a:t>✅ </a:t>
            </a:r>
            <a:r>
              <a:rPr lang="ru-RU" i="1" dirty="0"/>
              <a:t>Решение:</a:t>
            </a:r>
            <a:r>
              <a:rPr lang="ru-RU" dirty="0"/>
              <a:t> Выбирать журнал до начала написания статьи</a:t>
            </a:r>
          </a:p>
          <a:p>
            <a:pPr marL="0" indent="0">
              <a:buNone/>
            </a:pPr>
            <a:r>
              <a:rPr lang="ru-RU" dirty="0"/>
              <a:t>🔍 </a:t>
            </a:r>
            <a:r>
              <a:rPr lang="ru-RU" i="1" dirty="0"/>
              <a:t>Пример:</a:t>
            </a:r>
            <a:br>
              <a:rPr lang="ru-RU" dirty="0"/>
            </a:br>
            <a:r>
              <a:rPr lang="ru-RU" dirty="0"/>
              <a:t>Студент пишет работу на 9,000 слов и потом понимает, что целевой журнал принимает максимум 6,000.</a:t>
            </a:r>
          </a:p>
          <a:p>
            <a:endParaRPr lang="ru-RU" dirty="0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8BA424D5-30AF-B898-D616-7523B8682D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256381"/>
            <a:ext cx="5183188" cy="823912"/>
          </a:xfrm>
        </p:spPr>
        <p:txBody>
          <a:bodyPr>
            <a:normAutofit/>
          </a:bodyPr>
          <a:lstStyle/>
          <a:p>
            <a:r>
              <a:rPr lang="ru-RU" dirty="0"/>
              <a:t>Ошибка №2: Слишком много тем в одной статье</a:t>
            </a: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1A8325F2-DCE0-FD35-7FD9-CDFD7C2C50F5}"/>
              </a:ext>
            </a:extLst>
          </p:cNvPr>
          <p:cNvSpPr>
            <a:spLocks noGrp="1" noChangeArrowheads="1"/>
          </p:cNvSpPr>
          <p:nvPr>
            <p:ph sz="quarter" idx="4"/>
          </p:nvPr>
        </p:nvSpPr>
        <p:spPr bwMode="auto">
          <a:xfrm>
            <a:off x="6099176" y="1230086"/>
            <a:ext cx="5180012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Попытка охватить всё: экология, экономика, здравоохранение, устойчивое развитие и гендер за один раз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Делает статью размытой, а не фокусной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ru-RU" altLang="ru-RU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✅ </a:t>
            </a:r>
            <a:r>
              <a:rPr kumimoji="0" lang="ru-RU" altLang="ru-RU" sz="2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Решение: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Один главный вопрос, одно направление, одна цель</a:t>
            </a:r>
          </a:p>
        </p:txBody>
      </p:sp>
    </p:spTree>
    <p:extLst>
      <p:ext uri="{BB962C8B-B14F-4D97-AF65-F5344CB8AC3E}">
        <p14:creationId xmlns:p14="http://schemas.microsoft.com/office/powerpoint/2010/main" val="2275847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8CC926A9-FC36-3B31-4087-F8AF454A29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7" y="256381"/>
            <a:ext cx="5157787" cy="823912"/>
          </a:xfrm>
        </p:spPr>
        <p:txBody>
          <a:bodyPr/>
          <a:lstStyle/>
          <a:p>
            <a:r>
              <a:rPr lang="ru-RU" dirty="0"/>
              <a:t>Ошибка №3: Слепое копирование без понимания структуры статьи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E6F7321-2140-6237-18AA-89BD902D4E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6381"/>
            <a:ext cx="5183188" cy="823912"/>
          </a:xfrm>
        </p:spPr>
        <p:txBody>
          <a:bodyPr/>
          <a:lstStyle/>
          <a:p>
            <a:r>
              <a:rPr lang="ru-RU" dirty="0"/>
              <a:t>Ошибка №4: Неправильные источники литературы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6A0A0A28-5FE9-CF5D-471A-8CF8EB94E43F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708661" y="1564025"/>
            <a:ext cx="5157788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Путают эссе с академической статьей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Перепутанная логика: сначала метод, потом внезапно теория, потом снова данные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✅ </a:t>
            </a:r>
            <a:r>
              <a:rPr kumimoji="0" lang="ru-RU" altLang="ru-RU" sz="2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Решение: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Изучить 2–3 статьи из целевого журнала и повторить структуру (IMRAD: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Introduction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–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Methods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–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Results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–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Discussion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BBD6587F-FF4D-0890-E9CF-2F296DD883D4}"/>
              </a:ext>
            </a:extLst>
          </p:cNvPr>
          <p:cNvSpPr>
            <a:spLocks noGrp="1" noChangeArrowheads="1"/>
          </p:cNvSpPr>
          <p:nvPr>
            <p:ph sz="quarter" idx="4"/>
          </p:nvPr>
        </p:nvSpPr>
        <p:spPr bwMode="auto">
          <a:xfrm>
            <a:off x="6172200" y="1564025"/>
            <a:ext cx="5311139" cy="449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Ссылки на Wikipedia,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нерецензируемые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материалы,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предаторские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журналы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Устаревшие источники (10–20 лет назад)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✅ </a:t>
            </a:r>
            <a:r>
              <a:rPr kumimoji="0" lang="ru-RU" altLang="ru-RU" sz="2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Решение: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Использовать только </a:t>
            </a:r>
            <a:r>
              <a:rPr kumimoji="0" lang="ru-RU" altLang="ru-RU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рецензируемые источники последних 5 лет</a:t>
            </a:r>
            <a:endParaRPr kumimoji="0" lang="ru-RU" altLang="ru-RU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Google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Scholar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Scopus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Web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of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Science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585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273C03FA-0352-C833-59C4-6D3C31BA26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461963"/>
            <a:ext cx="5157787" cy="823912"/>
          </a:xfrm>
        </p:spPr>
        <p:txBody>
          <a:bodyPr/>
          <a:lstStyle/>
          <a:p>
            <a:r>
              <a:rPr lang="ru-RU" dirty="0"/>
              <a:t>Ошибка №5: Игнорирование академической этики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DF8F21C-282E-028B-79F1-FBB456EBEE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94399" y="461963"/>
            <a:ext cx="5183188" cy="823912"/>
          </a:xfrm>
        </p:spPr>
        <p:txBody>
          <a:bodyPr/>
          <a:lstStyle/>
          <a:p>
            <a:r>
              <a:rPr lang="ru-RU" dirty="0"/>
              <a:t>Ошибка №6: Неподготовленность к рецензированию и отказам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AE7F0A87-D49F-DB78-7EBE-77CF6D470801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699452" y="1834019"/>
            <a:ext cx="5157787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Самоплагиат, отсутствие указания источников,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Поддельные данные или некорректная интерпретация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ru-RU" altLang="ru-RU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✅ </a:t>
            </a:r>
            <a:r>
              <a:rPr kumimoji="0" lang="ru-RU" altLang="ru-RU" sz="2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Решение: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Ознакомиться с принципами COPE, использовать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антиплагиатные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инструменты (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Turnitin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Grammarly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6E9EE477-28EF-1159-E26E-608C606915ED}"/>
              </a:ext>
            </a:extLst>
          </p:cNvPr>
          <p:cNvSpPr>
            <a:spLocks noGrp="1" noChangeArrowheads="1"/>
          </p:cNvSpPr>
          <p:nvPr>
            <p:ph sz="quarter" idx="4"/>
          </p:nvPr>
        </p:nvSpPr>
        <p:spPr bwMode="auto">
          <a:xfrm>
            <a:off x="6096000" y="1834019"/>
            <a:ext cx="5183188" cy="289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Паникуют после первого отказа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Злиться на рецензентов, не читая замечания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altLang="ru-RU" sz="26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✅ </a:t>
            </a:r>
            <a:r>
              <a:rPr kumimoji="0" lang="ru-RU" altLang="ru-RU" sz="2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Решение: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Понимать, что отказ — это </a:t>
            </a:r>
            <a:r>
              <a:rPr kumimoji="0" lang="ru-RU" altLang="ru-RU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норма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и работать с комментариями конструктивно</a:t>
            </a:r>
          </a:p>
        </p:txBody>
      </p:sp>
    </p:spTree>
    <p:extLst>
      <p:ext uri="{BB962C8B-B14F-4D97-AF65-F5344CB8AC3E}">
        <p14:creationId xmlns:p14="http://schemas.microsoft.com/office/powerpoint/2010/main" val="3674605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E861A0F3-4179-C520-76D1-33905462E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Самоплагиат (</a:t>
            </a:r>
            <a:r>
              <a:rPr lang="en-US" dirty="0"/>
              <a:t>self-plagiarism)</a:t>
            </a:r>
            <a:endParaRPr lang="ru-RU" dirty="0"/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D8375B42-729A-655E-1D94-C44E6900DA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🔍 Определение: использование собственных ранее опубликованных текстов, таблиц или данных без ссылки на источник или без соответствующего пояснения.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/>
              <a:t>Повторное использование введения или обзора литературы из своей дипломной/диссертации</a:t>
            </a:r>
          </a:p>
          <a:p>
            <a:pPr marL="0" indent="0">
              <a:buNone/>
            </a:pPr>
            <a:r>
              <a:rPr lang="ru-RU" dirty="0"/>
              <a:t>✏️ Было: </a:t>
            </a:r>
            <a:r>
              <a:rPr lang="ru-RU" i="1" dirty="0"/>
              <a:t>“Данная работа направлена на изучение цифрового неравенства в сельской местности...”</a:t>
            </a:r>
            <a:r>
              <a:rPr lang="ru-RU" dirty="0"/>
              <a:t> (в магистерской работе)</a:t>
            </a:r>
          </a:p>
          <a:p>
            <a:pPr marL="0" indent="0">
              <a:buNone/>
            </a:pPr>
            <a:r>
              <a:rPr lang="ru-RU" dirty="0"/>
              <a:t>✏️ Стало: Тот же текст дословно в новой статье — </a:t>
            </a:r>
            <a:r>
              <a:rPr lang="ru-RU" b="1" dirty="0"/>
              <a:t>без указания</a:t>
            </a:r>
            <a:r>
              <a:rPr lang="ru-RU" dirty="0"/>
              <a:t>, что он уже публиковался.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2930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3EE44C-E415-1856-53CB-2A446CB03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Самоплагиат (</a:t>
            </a:r>
            <a:r>
              <a:rPr lang="en-US" dirty="0"/>
              <a:t>self-plagiarism)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2C0C28-47A5-6DCA-BB8E-742B02857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📄 Повторное использование данных из предыдущей публикации без перекрестной ссылки</a:t>
            </a:r>
          </a:p>
          <a:p>
            <a:pPr lvl="1"/>
            <a:r>
              <a:rPr lang="ru-RU" dirty="0"/>
              <a:t>Автор публикует ту же таблицу с результатами регрессии, что и в старой статье, но не указывает, что данные были ранее проанализированы.</a:t>
            </a:r>
          </a:p>
          <a:p>
            <a:pPr marL="0" indent="0">
              <a:buNone/>
            </a:pPr>
            <a:r>
              <a:rPr lang="ru-RU" dirty="0"/>
              <a:t>📄 Подача той же статьи в несколько журналов с небольшими изменениями</a:t>
            </a:r>
          </a:p>
          <a:p>
            <a:pPr lvl="1"/>
            <a:r>
              <a:rPr lang="ru-RU" dirty="0"/>
              <a:t>Меняется только заголовок или местами абзацы, но суть, гипотезы и результаты те же.</a:t>
            </a:r>
          </a:p>
          <a:p>
            <a:pPr marL="0" indent="0">
              <a:buNone/>
            </a:pPr>
            <a:r>
              <a:rPr lang="ru-RU" dirty="0"/>
              <a:t>📑 Подача глав диссертации как отдельных статей — без сносок</a:t>
            </a:r>
          </a:p>
          <a:p>
            <a:pPr lvl="1"/>
            <a:r>
              <a:rPr lang="ru-RU" dirty="0"/>
              <a:t>Даже если вы автор и диссертация — ваша, она считается опубликованным материалом, и ссылки на неё обязательны.</a:t>
            </a:r>
          </a:p>
        </p:txBody>
      </p:sp>
    </p:spTree>
    <p:extLst>
      <p:ext uri="{BB962C8B-B14F-4D97-AF65-F5344CB8AC3E}">
        <p14:creationId xmlns:p14="http://schemas.microsoft.com/office/powerpoint/2010/main" val="4000384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DB5028-3293-BEDF-8903-D3F3851ED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Отсутствие указания источников (</a:t>
            </a:r>
            <a:r>
              <a:rPr lang="ru-RU" b="1" dirty="0" err="1"/>
              <a:t>plagiarism</a:t>
            </a:r>
            <a:r>
              <a:rPr lang="ru-RU" b="1" dirty="0"/>
              <a:t> </a:t>
            </a:r>
            <a:r>
              <a:rPr lang="ru-RU" b="1" dirty="0" err="1"/>
              <a:t>by</a:t>
            </a:r>
            <a:r>
              <a:rPr lang="ru-RU" b="1" dirty="0"/>
              <a:t> </a:t>
            </a:r>
            <a:r>
              <a:rPr lang="ru-RU" b="1" dirty="0" err="1"/>
              <a:t>omission</a:t>
            </a:r>
            <a:r>
              <a:rPr lang="ru-RU" b="1" dirty="0"/>
              <a:t>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3070C9-D4AE-2CA1-D456-A6F79753F3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🔍 Определение: использование идей, данных, цитат или формулировок других авторов без корректного цитирования.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❗Примеры плагиата через отсутствие источников: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ru-RU" b="1" dirty="0"/>
              <a:t>📚 Копирование определений или теоретических моделей</a:t>
            </a:r>
          </a:p>
          <a:p>
            <a:r>
              <a:rPr lang="ru-RU" dirty="0"/>
              <a:t>Например, берётся определение </a:t>
            </a:r>
            <a:r>
              <a:rPr lang="ru-RU" i="1" dirty="0"/>
              <a:t>“социального капитала”</a:t>
            </a:r>
            <a:r>
              <a:rPr lang="ru-RU" dirty="0"/>
              <a:t> из статьи Патнэма, но не указывается источник.</a:t>
            </a:r>
          </a:p>
          <a:p>
            <a:r>
              <a:rPr lang="ru-RU" dirty="0"/>
              <a:t>Даже если вы перефразировали — </a:t>
            </a:r>
            <a:r>
              <a:rPr lang="ru-RU" b="1" dirty="0"/>
              <a:t>ссылка всё равно обязательна!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06220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1027</Words>
  <Application>Microsoft Office PowerPoint</Application>
  <PresentationFormat>Широкоэкранный</PresentationFormat>
  <Paragraphs>88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Тема Office</vt:lpstr>
      <vt:lpstr>«Типичные ошибки начинающих исследователей»</vt:lpstr>
      <vt:lpstr>Вступление — Почему важно говорить об ошибках </vt:lpstr>
      <vt:lpstr>Почему важно знать об ошибках?</vt:lpstr>
      <vt:lpstr>Презентация PowerPoint</vt:lpstr>
      <vt:lpstr>Презентация PowerPoint</vt:lpstr>
      <vt:lpstr>Презентация PowerPoint</vt:lpstr>
      <vt:lpstr>Самоплагиат (self-plagiarism)</vt:lpstr>
      <vt:lpstr>Самоплагиат (self-plagiarism)</vt:lpstr>
      <vt:lpstr>Отсутствие указания источников (plagiarism by omission)</vt:lpstr>
      <vt:lpstr>Отсутствие указания источников (plagiarism by omission)</vt:lpstr>
      <vt:lpstr>✅ 10 советов, как избежать ошибок начинающих исследователей</vt:lpstr>
      <vt:lpstr>✅ 10 советов, как избежать ошибок начинающих исследователей</vt:lpstr>
      <vt:lpstr>✅ 10 советов, как избежать ошибок начинающих исследователей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Rauf Salahodjaev</dc:creator>
  <cp:lastModifiedBy>Rauf Salahodjaev</cp:lastModifiedBy>
  <cp:revision>1</cp:revision>
  <dcterms:created xsi:type="dcterms:W3CDTF">2025-06-08T14:54:38Z</dcterms:created>
  <dcterms:modified xsi:type="dcterms:W3CDTF">2025-06-08T15:14:32Z</dcterms:modified>
</cp:coreProperties>
</file>