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7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0065" y="918000"/>
            <a:ext cx="763542" cy="26930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5" noProof="1">
                <a:solidFill>
                  <a:srgbClr val="333333"/>
                </a:solidFill>
              </a:rPr>
              <a:t>1-</a:t>
            </a:r>
            <a:r>
              <a:rPr lang="en-US" sz="1705" noProof="1">
                <a:solidFill>
                  <a:srgbClr val="333333"/>
                </a:solidFill>
              </a:rPr>
              <a:t>Mavzu</a:t>
            </a:r>
            <a:endParaRPr lang="en-US" sz="1705" noProof="1"/>
          </a:p>
        </p:txBody>
      </p:sp>
      <p:sp>
        <p:nvSpPr>
          <p:cNvPr id="5" name="Text 1"/>
          <p:cNvSpPr/>
          <p:nvPr/>
        </p:nvSpPr>
        <p:spPr>
          <a:xfrm>
            <a:off x="428625" y="1373414"/>
            <a:ext cx="4357688" cy="1522148"/>
          </a:xfrm>
          <a:prstGeom prst="rect">
            <a:avLst/>
          </a:prstGeom>
          <a:noFill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95" b="1" noProof="1">
                <a:solidFill>
                  <a:srgbClr val="1A1A1A"/>
                </a:solidFill>
              </a:rPr>
              <a:t>Ijtimoiy fanlar uchun Ma’lumotlar ilmi va Stata dasturiga kirish</a:t>
            </a:r>
            <a:endParaRPr lang="en-US" sz="3295" noProof="1"/>
          </a:p>
        </p:txBody>
      </p:sp>
      <p:sp>
        <p:nvSpPr>
          <p:cNvPr id="6" name="Text 2"/>
          <p:cNvSpPr/>
          <p:nvPr/>
        </p:nvSpPr>
        <p:spPr>
          <a:xfrm>
            <a:off x="428625" y="4459458"/>
            <a:ext cx="3244215" cy="182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noProof="1">
                <a:solidFill>
                  <a:srgbClr val="0055AA"/>
                </a:solidFill>
              </a:rPr>
              <a:t>Ma</a:t>
            </a:r>
            <a:r>
              <a:rPr lang="en-US" sz="1400" noProof="1">
                <a:solidFill>
                  <a:srgbClr val="0055AA"/>
                </a:solidFill>
              </a:rPr>
              <a:t>’</a:t>
            </a:r>
            <a:r>
              <a:rPr lang="en-US" sz="1400" noProof="1">
                <a:solidFill>
                  <a:srgbClr val="0055AA"/>
                </a:solidFill>
              </a:rPr>
              <a:t>ruzachi: </a:t>
            </a:r>
            <a:r>
              <a:rPr lang="en-US" sz="1400" noProof="1">
                <a:solidFill>
                  <a:srgbClr val="0055AA"/>
                </a:solidFill>
              </a:rPr>
              <a:t>Behzod Alimov</a:t>
            </a:r>
            <a:endParaRPr lang="en-US" sz="1400" noProof="1"/>
          </a:p>
        </p:txBody>
      </p:sp>
      <p:sp>
        <p:nvSpPr>
          <p:cNvPr id="7" name="Shape 3"/>
          <p:cNvSpPr/>
          <p:nvPr/>
        </p:nvSpPr>
        <p:spPr>
          <a:xfrm>
            <a:off x="5464969" y="1143000"/>
            <a:ext cx="3000375" cy="300037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noProof="1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69" y="1143000"/>
            <a:ext cx="3000375" cy="300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84" y="3221252"/>
            <a:ext cx="4307361" cy="2658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3509872" cy="26577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2" noProof="1">
                <a:solidFill>
                  <a:srgbClr val="0055AA"/>
                </a:solidFill>
              </a:rPr>
              <a:t>Ijtimoiy fanlarda Ma</a:t>
            </a:r>
            <a:r>
              <a:rPr lang="en-US" sz="1600" b="1" kern="0" spc="2" noProof="1">
                <a:solidFill>
                  <a:srgbClr val="0055AA"/>
                </a:solidFill>
              </a:rPr>
              <a:t>’</a:t>
            </a:r>
            <a:r>
              <a:rPr lang="en-US" sz="1600" b="1" kern="0" spc="2" noProof="1">
                <a:solidFill>
                  <a:srgbClr val="0055AA"/>
                </a:solidFill>
              </a:rPr>
              <a:t>lumotlar ilmi nima?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141214"/>
            <a:ext cx="1081899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Sohalar kesimi</a:t>
            </a:r>
            <a:endParaRPr lang="en-US" sz="1400" noProof="1"/>
          </a:p>
        </p:txBody>
      </p:sp>
      <p:sp>
        <p:nvSpPr>
          <p:cNvPr id="6" name="Text 2"/>
          <p:cNvSpPr/>
          <p:nvPr/>
        </p:nvSpPr>
        <p:spPr>
          <a:xfrm>
            <a:off x="571500" y="1446609"/>
            <a:ext cx="4286250" cy="3857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noProof="1">
                <a:solidFill>
                  <a:srgbClr val="333333"/>
                </a:solidFill>
              </a:rPr>
              <a:t>Iqtisodiyot, sotsiologiya, ta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lim va sog</a:t>
            </a:r>
            <a:r>
              <a:rPr lang="en-US" sz="1200" noProof="1">
                <a:solidFill>
                  <a:srgbClr val="333333"/>
                </a:solidFill>
              </a:rPr>
              <a:t>ʻ</a:t>
            </a:r>
            <a:r>
              <a:rPr lang="en-US" sz="1200" noProof="1">
                <a:solidFill>
                  <a:srgbClr val="333333"/>
                </a:solidFill>
              </a:rPr>
              <a:t>liqni saqlash sohalarida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lumotlardan keng foydalanish.</a:t>
            </a:r>
            <a:endParaRPr lang="en-US" sz="1200" noProof="1"/>
          </a:p>
        </p:txBody>
      </p:sp>
      <p:sp>
        <p:nvSpPr>
          <p:cNvPr id="7" name="Text 3"/>
          <p:cNvSpPr/>
          <p:nvPr/>
        </p:nvSpPr>
        <p:spPr>
          <a:xfrm>
            <a:off x="571500" y="2003822"/>
            <a:ext cx="1546514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Muammolar yechimi</a:t>
            </a:r>
            <a:endParaRPr lang="en-US" sz="1400" noProof="1"/>
          </a:p>
        </p:txBody>
      </p:sp>
      <p:sp>
        <p:nvSpPr>
          <p:cNvPr id="8" name="Text 4"/>
          <p:cNvSpPr/>
          <p:nvPr/>
        </p:nvSpPr>
        <p:spPr>
          <a:xfrm>
            <a:off x="571500" y="2309217"/>
            <a:ext cx="4286250" cy="3857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 orqali ijtimoiy muammolarni chuqur tushunish va ilmiy asoslangan yechimlar topish.</a:t>
            </a:r>
            <a:endParaRPr lang="en-US" sz="1200" noProof="1"/>
          </a:p>
        </p:txBody>
      </p:sp>
      <p:sp>
        <p:nvSpPr>
          <p:cNvPr id="9" name="Text 5"/>
          <p:cNvSpPr/>
          <p:nvPr/>
        </p:nvSpPr>
        <p:spPr>
          <a:xfrm>
            <a:off x="571500" y="2866430"/>
            <a:ext cx="1106072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Asosiy maqsad</a:t>
            </a:r>
            <a:endParaRPr lang="en-US" sz="1400" noProof="1"/>
          </a:p>
        </p:txBody>
      </p:sp>
      <p:sp>
        <p:nvSpPr>
          <p:cNvPr id="10" name="Text 6"/>
          <p:cNvSpPr/>
          <p:nvPr/>
        </p:nvSpPr>
        <p:spPr>
          <a:xfrm>
            <a:off x="571500" y="3171825"/>
            <a:ext cx="4286250" cy="3857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noProof="1">
                <a:solidFill>
                  <a:srgbClr val="333333"/>
                </a:solidFill>
              </a:rPr>
              <a:t>Shunchaki bashorat qilish emas, balki hodisalar oʻrtasidagi sabab-oqibat bogʻliqligini (causality) aniqlash.</a:t>
            </a:r>
            <a:endParaRPr lang="en-US" sz="1200" noProof="1"/>
          </a:p>
        </p:txBody>
      </p:sp>
      <p:sp>
        <p:nvSpPr>
          <p:cNvPr id="11" name="Shape 7"/>
          <p:cNvSpPr/>
          <p:nvPr/>
        </p:nvSpPr>
        <p:spPr>
          <a:xfrm>
            <a:off x="5143500" y="969764"/>
            <a:ext cx="3571875" cy="2500313"/>
          </a:xfrm>
          <a:prstGeom prst="rect">
            <a:avLst/>
          </a:prstGeom>
          <a:solidFill>
            <a:srgbClr val="1A1A1A"/>
          </a:solidFill>
        </p:spPr>
        <p:txBody>
          <a:bodyPr/>
          <a:lstStyle/>
          <a:p>
            <a:endParaRPr lang="en-US" noProof="1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969764"/>
            <a:ext cx="3571875" cy="2500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8572500" cy="31253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2" noProof="1">
                <a:solidFill>
                  <a:srgbClr val="0055AA"/>
                </a:solidFill>
              </a:rPr>
              <a:t>Nima uchun Ekonometrika va Scopus?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169789"/>
            <a:ext cx="428625" cy="4947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5" b="1" noProof="1">
                <a:solidFill>
                  <a:srgbClr val="0055AA"/>
                </a:solidFill>
              </a:rPr>
              <a:t>01</a:t>
            </a:r>
            <a:endParaRPr lang="en-US" sz="2435" noProof="1"/>
          </a:p>
        </p:txBody>
      </p:sp>
      <p:sp>
        <p:nvSpPr>
          <p:cNvPr id="6" name="Text 2"/>
          <p:cNvSpPr/>
          <p:nvPr/>
        </p:nvSpPr>
        <p:spPr>
          <a:xfrm>
            <a:off x="571500" y="1807369"/>
            <a:ext cx="1190326" cy="1923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Xalqaro talablar</a:t>
            </a:r>
            <a:endParaRPr lang="en-US" sz="1400" noProof="1"/>
          </a:p>
        </p:txBody>
      </p:sp>
      <p:sp>
        <p:nvSpPr>
          <p:cNvPr id="7" name="Text 3"/>
          <p:cNvSpPr/>
          <p:nvPr/>
        </p:nvSpPr>
        <p:spPr>
          <a:xfrm>
            <a:off x="571500" y="2128838"/>
            <a:ext cx="2286000" cy="7181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Scopus bazasidagi nufuzli jurnallarda maqola chop etish uchun miqdoriy tahlil va ekonometrik asoslar talab etiladi.</a:t>
            </a:r>
            <a:endParaRPr lang="en-US" sz="1200" noProof="1"/>
          </a:p>
        </p:txBody>
      </p:sp>
      <p:sp>
        <p:nvSpPr>
          <p:cNvPr id="8" name="Text 4"/>
          <p:cNvSpPr/>
          <p:nvPr/>
        </p:nvSpPr>
        <p:spPr>
          <a:xfrm>
            <a:off x="3429000" y="1169789"/>
            <a:ext cx="428625" cy="4947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5" b="1" noProof="1">
                <a:solidFill>
                  <a:srgbClr val="0055AA"/>
                </a:solidFill>
              </a:rPr>
              <a:t>02</a:t>
            </a:r>
            <a:endParaRPr lang="en-US" sz="2435" noProof="1"/>
          </a:p>
        </p:txBody>
      </p:sp>
      <p:sp>
        <p:nvSpPr>
          <p:cNvPr id="9" name="Text 5"/>
          <p:cNvSpPr/>
          <p:nvPr/>
        </p:nvSpPr>
        <p:spPr>
          <a:xfrm>
            <a:off x="3429000" y="1807369"/>
            <a:ext cx="1409168" cy="1923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Ilmiy asoslanganlik</a:t>
            </a:r>
            <a:endParaRPr lang="en-US" sz="1400" noProof="1"/>
          </a:p>
        </p:txBody>
      </p:sp>
      <p:sp>
        <p:nvSpPr>
          <p:cNvPr id="10" name="Text 6"/>
          <p:cNvSpPr/>
          <p:nvPr/>
        </p:nvSpPr>
        <p:spPr>
          <a:xfrm>
            <a:off x="3429000" y="2128838"/>
            <a:ext cx="2286000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Ekonometrik metodlar tadqiqot natijalarining ishonchliligini va ilmiy jihatdan asoslanganligini ta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minlaydi.</a:t>
            </a:r>
            <a:endParaRPr lang="en-US" sz="1200" noProof="1"/>
          </a:p>
        </p:txBody>
      </p:sp>
      <p:sp>
        <p:nvSpPr>
          <p:cNvPr id="11" name="Text 7"/>
          <p:cNvSpPr/>
          <p:nvPr/>
        </p:nvSpPr>
        <p:spPr>
          <a:xfrm>
            <a:off x="6286500" y="1169789"/>
            <a:ext cx="428625" cy="4947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5" b="1" noProof="1">
                <a:solidFill>
                  <a:srgbClr val="0055AA"/>
                </a:solidFill>
              </a:rPr>
              <a:t>03</a:t>
            </a:r>
            <a:endParaRPr lang="en-US" sz="2435" noProof="1"/>
          </a:p>
        </p:txBody>
      </p:sp>
      <p:sp>
        <p:nvSpPr>
          <p:cNvPr id="12" name="Text 8"/>
          <p:cNvSpPr/>
          <p:nvPr/>
        </p:nvSpPr>
        <p:spPr>
          <a:xfrm>
            <a:off x="6286500" y="1807369"/>
            <a:ext cx="1099916" cy="1923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Sifatni oshirish</a:t>
            </a:r>
            <a:endParaRPr lang="en-US" sz="1400" noProof="1"/>
          </a:p>
        </p:txBody>
      </p:sp>
      <p:sp>
        <p:nvSpPr>
          <p:cNvPr id="13" name="Text 9"/>
          <p:cNvSpPr/>
          <p:nvPr/>
        </p:nvSpPr>
        <p:spPr>
          <a:xfrm>
            <a:off x="6286500" y="2128838"/>
            <a:ext cx="2286000" cy="7181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Miqdoriy tahlil orqali tadqiqot sifatini yangi bosqichga olib chiqish va global ilmiy hamjamiyatda tanilish imkoniyati.</a:t>
            </a:r>
            <a:endParaRPr lang="en-US" sz="1200" noProof="1"/>
          </a:p>
        </p:txBody>
      </p:sp>
      <p:sp>
        <p:nvSpPr>
          <p:cNvPr id="14" name="Shape 10"/>
          <p:cNvSpPr/>
          <p:nvPr/>
        </p:nvSpPr>
        <p:spPr>
          <a:xfrm>
            <a:off x="7129463" y="3128963"/>
            <a:ext cx="1443038" cy="1443038"/>
          </a:xfrm>
          <a:prstGeom prst="rect">
            <a:avLst/>
          </a:prstGeom>
          <a:solidFill>
            <a:srgbClr val="FFFFFF"/>
          </a:solidFill>
          <a:ln w="9144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 noProof="1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44" y="3321844"/>
            <a:ext cx="1071563" cy="107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4688086" cy="6250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1" noProof="1">
                <a:solidFill>
                  <a:srgbClr val="0055AA"/>
                </a:solidFill>
              </a:rPr>
              <a:t>Maqola chop etish uchun qanday metodlar mavjud?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746647"/>
            <a:ext cx="967444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Tavsifiy tahlil</a:t>
            </a:r>
            <a:endParaRPr lang="en-US" sz="1400" noProof="1"/>
          </a:p>
        </p:txBody>
      </p:sp>
      <p:sp>
        <p:nvSpPr>
          <p:cNvPr id="6" name="Text 2"/>
          <p:cNvSpPr/>
          <p:nvPr/>
        </p:nvSpPr>
        <p:spPr>
          <a:xfrm>
            <a:off x="2357438" y="1746647"/>
            <a:ext cx="2902148" cy="3600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noProof="1">
                <a:solidFill>
                  <a:srgbClr val="333333"/>
                </a:solidFill>
              </a:rPr>
              <a:t>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lumotlarning umumiy koʻrinishi va asosiy tendensiyalarni aniqlash.</a:t>
            </a:r>
            <a:endParaRPr lang="en-US" sz="1200" noProof="1"/>
          </a:p>
        </p:txBody>
      </p:sp>
      <p:sp>
        <p:nvSpPr>
          <p:cNvPr id="7" name="Text 3"/>
          <p:cNvSpPr/>
          <p:nvPr/>
        </p:nvSpPr>
        <p:spPr>
          <a:xfrm>
            <a:off x="571500" y="2442437"/>
            <a:ext cx="1249316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Regressiya tahlili</a:t>
            </a:r>
            <a:endParaRPr lang="en-US" sz="1400" noProof="1"/>
          </a:p>
        </p:txBody>
      </p:sp>
      <p:sp>
        <p:nvSpPr>
          <p:cNvPr id="8" name="Text 4"/>
          <p:cNvSpPr/>
          <p:nvPr/>
        </p:nvSpPr>
        <p:spPr>
          <a:xfrm>
            <a:off x="2357438" y="2442437"/>
            <a:ext cx="2902148" cy="3600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noProof="1">
                <a:solidFill>
                  <a:srgbClr val="333333"/>
                </a:solidFill>
              </a:rPr>
              <a:t>Oʻzgaruvchilar oʻrtasidagi bogʻliqlikni (OLS, Logit/Probit) oʻrganish.</a:t>
            </a:r>
            <a:endParaRPr lang="en-US" sz="1200" noProof="1"/>
          </a:p>
        </p:txBody>
      </p:sp>
      <p:sp>
        <p:nvSpPr>
          <p:cNvPr id="9" name="Text 5"/>
          <p:cNvSpPr/>
          <p:nvPr/>
        </p:nvSpPr>
        <p:spPr>
          <a:xfrm>
            <a:off x="571500" y="3138227"/>
            <a:ext cx="1411925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Panel ma</a:t>
            </a:r>
            <a:r>
              <a:rPr lang="en-US" sz="1400" b="1" noProof="1">
                <a:solidFill>
                  <a:srgbClr val="1A1A1A"/>
                </a:solidFill>
              </a:rPr>
              <a:t>’</a:t>
            </a:r>
            <a:r>
              <a:rPr lang="en-US" sz="1400" b="1" noProof="1">
                <a:solidFill>
                  <a:srgbClr val="1A1A1A"/>
                </a:solidFill>
              </a:rPr>
              <a:t>lumotlar</a:t>
            </a:r>
            <a:endParaRPr lang="en-US" sz="1400" noProof="1"/>
          </a:p>
        </p:txBody>
      </p:sp>
      <p:sp>
        <p:nvSpPr>
          <p:cNvPr id="10" name="Text 6"/>
          <p:cNvSpPr/>
          <p:nvPr/>
        </p:nvSpPr>
        <p:spPr>
          <a:xfrm>
            <a:off x="2357438" y="3138227"/>
            <a:ext cx="2902148" cy="3600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noProof="1">
                <a:solidFill>
                  <a:srgbClr val="333333"/>
                </a:solidFill>
              </a:rPr>
              <a:t>Vaqt va ob</a:t>
            </a:r>
            <a:r>
              <a:rPr lang="en-US" sz="1200" noProof="1">
                <a:solidFill>
                  <a:srgbClr val="333333"/>
                </a:solidFill>
              </a:rPr>
              <a:t>y</a:t>
            </a:r>
            <a:r>
              <a:rPr lang="en-US" sz="1200" noProof="1">
                <a:solidFill>
                  <a:srgbClr val="333333"/>
                </a:solidFill>
              </a:rPr>
              <a:t>ektlar boʻyicha oʻzgarishlarni (Fixed/Random Effects) tahlil qilish.</a:t>
            </a:r>
            <a:endParaRPr lang="en-US" sz="1200" noProof="1"/>
          </a:p>
        </p:txBody>
      </p:sp>
      <p:sp>
        <p:nvSpPr>
          <p:cNvPr id="11" name="Text 7"/>
          <p:cNvSpPr/>
          <p:nvPr/>
        </p:nvSpPr>
        <p:spPr>
          <a:xfrm>
            <a:off x="571500" y="3834017"/>
            <a:ext cx="1366593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Kvazi-eksperiment</a:t>
            </a:r>
            <a:endParaRPr lang="en-US" sz="1400" noProof="1"/>
          </a:p>
        </p:txBody>
      </p:sp>
      <p:sp>
        <p:nvSpPr>
          <p:cNvPr id="12" name="Text 8"/>
          <p:cNvSpPr/>
          <p:nvPr/>
        </p:nvSpPr>
        <p:spPr>
          <a:xfrm>
            <a:off x="2357438" y="3834017"/>
            <a:ext cx="2902148" cy="3600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Siyosat ta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sirini baholash (Diff-in-Diff, IV) metodlari.</a:t>
            </a:r>
            <a:endParaRPr lang="en-US" sz="1200" noProof="1"/>
          </a:p>
        </p:txBody>
      </p:sp>
      <p:sp>
        <p:nvSpPr>
          <p:cNvPr id="13" name="Shape 9"/>
          <p:cNvSpPr/>
          <p:nvPr/>
        </p:nvSpPr>
        <p:spPr>
          <a:xfrm>
            <a:off x="5487293" y="1071563"/>
            <a:ext cx="3429000" cy="3429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noProof="1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93" y="1071563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1689886" cy="26577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2" noProof="1">
                <a:solidFill>
                  <a:srgbClr val="0055AA"/>
                </a:solidFill>
              </a:rPr>
              <a:t>Ma</a:t>
            </a:r>
            <a:r>
              <a:rPr lang="en-US" sz="1600" b="1" kern="0" spc="2" noProof="1">
                <a:solidFill>
                  <a:srgbClr val="0055AA"/>
                </a:solidFill>
              </a:rPr>
              <a:t>’</a:t>
            </a:r>
            <a:r>
              <a:rPr lang="en-US" sz="1600" b="1" kern="0" spc="2" noProof="1">
                <a:solidFill>
                  <a:srgbClr val="0055AA"/>
                </a:solidFill>
              </a:rPr>
              <a:t>lumotlar turlari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326952"/>
            <a:ext cx="2634696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0055AA"/>
                </a:solidFill>
              </a:rPr>
              <a:t>Kes</a:t>
            </a:r>
            <a:r>
              <a:rPr lang="en-US" sz="1400" b="1" noProof="1">
                <a:solidFill>
                  <a:srgbClr val="0055AA"/>
                </a:solidFill>
              </a:rPr>
              <a:t>ma</a:t>
            </a:r>
            <a:r>
              <a:rPr lang="en-US" sz="1400" b="1" noProof="1">
                <a:solidFill>
                  <a:srgbClr val="0055AA"/>
                </a:solidFill>
              </a:rPr>
              <a:t> ma</a:t>
            </a:r>
            <a:r>
              <a:rPr lang="en-US" sz="1400" b="1" noProof="1">
                <a:solidFill>
                  <a:srgbClr val="0055AA"/>
                </a:solidFill>
              </a:rPr>
              <a:t>’</a:t>
            </a:r>
            <a:r>
              <a:rPr lang="en-US" sz="1400" b="1" noProof="1">
                <a:solidFill>
                  <a:srgbClr val="0055AA"/>
                </a:solidFill>
              </a:rPr>
              <a:t>lumotlar (Cross</a:t>
            </a:r>
            <a:r>
              <a:rPr lang="en-US" sz="1400" b="1" noProof="1">
                <a:solidFill>
                  <a:srgbClr val="0055AA"/>
                </a:solidFill>
              </a:rPr>
              <a:t> </a:t>
            </a:r>
            <a:r>
              <a:rPr lang="en-US" sz="1400" b="1" noProof="1">
                <a:solidFill>
                  <a:srgbClr val="0055AA"/>
                </a:solidFill>
              </a:rPr>
              <a:t>section)</a:t>
            </a:r>
            <a:endParaRPr lang="en-US" sz="1400" noProof="1"/>
          </a:p>
        </p:txBody>
      </p:sp>
      <p:sp>
        <p:nvSpPr>
          <p:cNvPr id="6" name="Text 2"/>
          <p:cNvSpPr/>
          <p:nvPr/>
        </p:nvSpPr>
        <p:spPr>
          <a:xfrm>
            <a:off x="571500" y="1668066"/>
            <a:ext cx="3857625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noProof="1">
                <a:solidFill>
                  <a:srgbClr val="333333"/>
                </a:solidFill>
              </a:rPr>
              <a:t>Bir vaqtning oʻzida turli ob</a:t>
            </a:r>
            <a:r>
              <a:rPr lang="en-US" sz="1200" noProof="1">
                <a:solidFill>
                  <a:srgbClr val="333333"/>
                </a:solidFill>
              </a:rPr>
              <a:t>y</a:t>
            </a:r>
            <a:r>
              <a:rPr lang="en-US" sz="1200" noProof="1">
                <a:solidFill>
                  <a:srgbClr val="333333"/>
                </a:solidFill>
              </a:rPr>
              <a:t>ektlar (shaxslar, uy xoʻjaliklari, davlatlar) haqida toʻplangan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lumotlar.</a:t>
            </a:r>
            <a:endParaRPr lang="en-US" sz="1200" noProof="1"/>
          </a:p>
        </p:txBody>
      </p:sp>
      <p:sp>
        <p:nvSpPr>
          <p:cNvPr id="7" name="Text 3"/>
          <p:cNvSpPr/>
          <p:nvPr/>
        </p:nvSpPr>
        <p:spPr>
          <a:xfrm>
            <a:off x="4714875" y="1326952"/>
            <a:ext cx="2022541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0055AA"/>
                </a:solidFill>
              </a:rPr>
              <a:t>Vaqt qatorlar</a:t>
            </a:r>
            <a:r>
              <a:rPr lang="en-US" sz="1400" b="1" noProof="1">
                <a:solidFill>
                  <a:srgbClr val="0055AA"/>
                </a:solidFill>
              </a:rPr>
              <a:t>i</a:t>
            </a:r>
            <a:r>
              <a:rPr lang="en-US" sz="1400" b="1" noProof="1">
                <a:solidFill>
                  <a:srgbClr val="0055AA"/>
                </a:solidFill>
              </a:rPr>
              <a:t> (Time series)</a:t>
            </a:r>
            <a:endParaRPr lang="en-US" sz="1400" noProof="1"/>
          </a:p>
        </p:txBody>
      </p:sp>
      <p:sp>
        <p:nvSpPr>
          <p:cNvPr id="8" name="Text 4"/>
          <p:cNvSpPr/>
          <p:nvPr/>
        </p:nvSpPr>
        <p:spPr>
          <a:xfrm>
            <a:off x="4714875" y="1668066"/>
            <a:ext cx="3857625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noProof="1">
                <a:solidFill>
                  <a:srgbClr val="333333"/>
                </a:solidFill>
              </a:rPr>
              <a:t>Bitta ob</a:t>
            </a:r>
            <a:r>
              <a:rPr lang="en-US" sz="1200" noProof="1">
                <a:solidFill>
                  <a:srgbClr val="333333"/>
                </a:solidFill>
              </a:rPr>
              <a:t>y</a:t>
            </a:r>
            <a:r>
              <a:rPr lang="en-US" sz="1200" noProof="1">
                <a:solidFill>
                  <a:srgbClr val="333333"/>
                </a:solidFill>
              </a:rPr>
              <a:t>ektning (masalan, Oʻzbekiston YIM</a:t>
            </a:r>
            <a:r>
              <a:rPr lang="en-US" sz="1200" noProof="1">
                <a:solidFill>
                  <a:srgbClr val="333333"/>
                </a:solidFill>
              </a:rPr>
              <a:t>i</a:t>
            </a:r>
            <a:r>
              <a:rPr lang="en-US" sz="1200" noProof="1">
                <a:solidFill>
                  <a:srgbClr val="333333"/>
                </a:solidFill>
              </a:rPr>
              <a:t>)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 vaqt davomidagi oʻzgarishini koʻrsatuvchi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lumotlar.</a:t>
            </a:r>
            <a:endParaRPr lang="en-US" sz="1200" noProof="1"/>
          </a:p>
        </p:txBody>
      </p:sp>
      <p:sp>
        <p:nvSpPr>
          <p:cNvPr id="9" name="Text 5"/>
          <p:cNvSpPr/>
          <p:nvPr/>
        </p:nvSpPr>
        <p:spPr>
          <a:xfrm>
            <a:off x="571500" y="2522413"/>
            <a:ext cx="2490746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0055AA"/>
                </a:solidFill>
              </a:rPr>
              <a:t>Panel ma</a:t>
            </a:r>
            <a:r>
              <a:rPr lang="en-US" sz="1400" b="1" noProof="1">
                <a:solidFill>
                  <a:srgbClr val="0055AA"/>
                </a:solidFill>
              </a:rPr>
              <a:t>’</a:t>
            </a:r>
            <a:r>
              <a:rPr lang="en-US" sz="1400" b="1" noProof="1">
                <a:solidFill>
                  <a:srgbClr val="0055AA"/>
                </a:solidFill>
              </a:rPr>
              <a:t>lumotlar (Longitudinal)</a:t>
            </a:r>
            <a:endParaRPr lang="en-US" sz="1400" noProof="1"/>
          </a:p>
        </p:txBody>
      </p:sp>
      <p:sp>
        <p:nvSpPr>
          <p:cNvPr id="10" name="Text 6"/>
          <p:cNvSpPr/>
          <p:nvPr/>
        </p:nvSpPr>
        <p:spPr>
          <a:xfrm>
            <a:off x="571500" y="2863528"/>
            <a:ext cx="3857625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Turli ob</a:t>
            </a:r>
            <a:r>
              <a:rPr lang="en-US" sz="1200" noProof="1">
                <a:solidFill>
                  <a:srgbClr val="333333"/>
                </a:solidFill>
              </a:rPr>
              <a:t>y</a:t>
            </a:r>
            <a:r>
              <a:rPr lang="en-US" sz="1200" noProof="1">
                <a:solidFill>
                  <a:srgbClr val="333333"/>
                </a:solidFill>
              </a:rPr>
              <a:t>ektlarning bir necha vaqt davomidagi kuzatuvlarini birlashtirgan murakkab va boy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 turi.</a:t>
            </a:r>
            <a:endParaRPr lang="en-US" sz="1200" noProof="1"/>
          </a:p>
        </p:txBody>
      </p:sp>
      <p:sp>
        <p:nvSpPr>
          <p:cNvPr id="11" name="Text 7"/>
          <p:cNvSpPr/>
          <p:nvPr/>
        </p:nvSpPr>
        <p:spPr>
          <a:xfrm>
            <a:off x="4714875" y="2522413"/>
            <a:ext cx="1860702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noProof="1">
                <a:solidFill>
                  <a:srgbClr val="0055AA"/>
                </a:solidFill>
              </a:rPr>
              <a:t>Soʻrovnoma v</a:t>
            </a:r>
            <a:r>
              <a:rPr lang="en-US" sz="1400" b="1" noProof="1">
                <a:solidFill>
                  <a:srgbClr val="0055AA"/>
                </a:solidFill>
              </a:rPr>
              <a:t>a</a:t>
            </a:r>
            <a:r>
              <a:rPr lang="en-US" sz="1400" b="1" noProof="1">
                <a:solidFill>
                  <a:srgbClr val="0055AA"/>
                </a:solidFill>
              </a:rPr>
              <a:t> </a:t>
            </a:r>
            <a:r>
              <a:rPr lang="en-US" sz="1400" b="1" noProof="1">
                <a:solidFill>
                  <a:srgbClr val="0055AA"/>
                </a:solidFill>
              </a:rPr>
              <a:t>m</a:t>
            </a:r>
            <a:r>
              <a:rPr lang="en-US" sz="1400" b="1" noProof="1">
                <a:solidFill>
                  <a:srgbClr val="0055AA"/>
                </a:solidFill>
              </a:rPr>
              <a:t>a</a:t>
            </a:r>
            <a:r>
              <a:rPr lang="en-US" sz="1400" b="1" noProof="1">
                <a:solidFill>
                  <a:srgbClr val="0055AA"/>
                </a:solidFill>
              </a:rPr>
              <a:t>’</a:t>
            </a:r>
            <a:r>
              <a:rPr lang="en-US" sz="1400" b="1" noProof="1">
                <a:solidFill>
                  <a:srgbClr val="0055AA"/>
                </a:solidFill>
              </a:rPr>
              <a:t>muriy</a:t>
            </a:r>
            <a:endParaRPr lang="en-US" sz="1400" noProof="1"/>
          </a:p>
        </p:txBody>
      </p:sp>
      <p:sp>
        <p:nvSpPr>
          <p:cNvPr id="12" name="Text 8"/>
          <p:cNvSpPr/>
          <p:nvPr/>
        </p:nvSpPr>
        <p:spPr>
          <a:xfrm>
            <a:off x="4714875" y="2863528"/>
            <a:ext cx="3857625" cy="6049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Bevosita respondentlardan olingan (</a:t>
            </a:r>
            <a:r>
              <a:rPr lang="en-US" sz="1200" noProof="1">
                <a:solidFill>
                  <a:srgbClr val="333333"/>
                </a:solidFill>
              </a:rPr>
              <a:t>s</a:t>
            </a:r>
            <a:r>
              <a:rPr lang="en-US" sz="1200" noProof="1">
                <a:solidFill>
                  <a:srgbClr val="333333"/>
                </a:solidFill>
              </a:rPr>
              <a:t>urvey) yoki davlat organlari tomonidan yuritiladigan (</a:t>
            </a:r>
            <a:r>
              <a:rPr lang="en-US" sz="1200" noProof="1">
                <a:solidFill>
                  <a:srgbClr val="333333"/>
                </a:solidFill>
              </a:rPr>
              <a:t>a</a:t>
            </a:r>
            <a:r>
              <a:rPr lang="en-US" sz="1200" noProof="1">
                <a:solidFill>
                  <a:srgbClr val="333333"/>
                </a:solidFill>
              </a:rPr>
              <a:t>dministrative)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lumotlar.</a:t>
            </a:r>
            <a:endParaRPr lang="en-US" sz="1200" noProof="1"/>
          </a:p>
        </p:txBody>
      </p:sp>
      <p:sp>
        <p:nvSpPr>
          <p:cNvPr id="13" name="Shape 9"/>
          <p:cNvSpPr/>
          <p:nvPr/>
        </p:nvSpPr>
        <p:spPr>
          <a:xfrm>
            <a:off x="0" y="3703588"/>
            <a:ext cx="8572500" cy="6429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noProof="1"/>
          </a:p>
        </p:txBody>
      </p:sp>
      <p:sp>
        <p:nvSpPr>
          <p:cNvPr id="14" name="Shape 10"/>
          <p:cNvSpPr/>
          <p:nvPr/>
        </p:nvSpPr>
        <p:spPr>
          <a:xfrm>
            <a:off x="0" y="3703588"/>
            <a:ext cx="8572500" cy="7144"/>
          </a:xfrm>
          <a:prstGeom prst="rect">
            <a:avLst/>
          </a:prstGeom>
          <a:solidFill>
            <a:srgbClr val="CCCCCC"/>
          </a:solidFill>
        </p:spPr>
        <p:txBody>
          <a:bodyPr/>
          <a:lstStyle/>
          <a:p>
            <a:endParaRPr lang="en-US" noProof="1"/>
          </a:p>
        </p:txBody>
      </p:sp>
      <p:sp>
        <p:nvSpPr>
          <p:cNvPr id="15" name="Text 11"/>
          <p:cNvSpPr/>
          <p:nvPr/>
        </p:nvSpPr>
        <p:spPr>
          <a:xfrm>
            <a:off x="571500" y="3917900"/>
            <a:ext cx="543610" cy="17953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b="1" noProof="1">
                <a:solidFill>
                  <a:srgbClr val="1A1A1A"/>
                </a:solidFill>
              </a:rPr>
              <a:t>Eslatma:</a:t>
            </a:r>
            <a:endParaRPr lang="en-US" sz="1200" noProof="1"/>
          </a:p>
        </p:txBody>
      </p:sp>
      <p:sp>
        <p:nvSpPr>
          <p:cNvPr id="16" name="Text 12"/>
          <p:cNvSpPr/>
          <p:nvPr/>
        </p:nvSpPr>
        <p:spPr>
          <a:xfrm>
            <a:off x="571500" y="4184005"/>
            <a:ext cx="6238887" cy="14305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i="1" noProof="1">
                <a:solidFill>
                  <a:srgbClr val="555555"/>
                </a:solidFill>
              </a:rPr>
              <a:t>Tadqiqot savolingizga qarab, ma</a:t>
            </a:r>
            <a:r>
              <a:rPr lang="en-US" sz="1100" i="1" noProof="1">
                <a:solidFill>
                  <a:srgbClr val="555555"/>
                </a:solidFill>
              </a:rPr>
              <a:t>’</a:t>
            </a:r>
            <a:r>
              <a:rPr lang="en-US" sz="1100" i="1" noProof="1">
                <a:solidFill>
                  <a:srgbClr val="555555"/>
                </a:solidFill>
              </a:rPr>
              <a:t>lumot turini toʻgʻri tanlash tahlil natijalarining aniqligi uchun juda muhimdir.</a:t>
            </a:r>
            <a:endParaRPr lang="en-US" sz="1100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2503570" cy="26577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2" noProof="1">
                <a:solidFill>
                  <a:srgbClr val="0055AA"/>
                </a:solidFill>
              </a:rPr>
              <a:t>Statada ma</a:t>
            </a:r>
            <a:r>
              <a:rPr lang="en-US" sz="1600" b="1" kern="0" spc="2" noProof="1">
                <a:solidFill>
                  <a:srgbClr val="0055AA"/>
                </a:solidFill>
              </a:rPr>
              <a:t>’</a:t>
            </a:r>
            <a:r>
              <a:rPr lang="en-US" sz="1600" b="1" kern="0" spc="2" noProof="1">
                <a:solidFill>
                  <a:srgbClr val="0055AA"/>
                </a:solidFill>
              </a:rPr>
              <a:t>lumotlar tuzilishi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241227"/>
            <a:ext cx="1194814" cy="248145"/>
          </a:xfrm>
          <a:prstGeom prst="rect">
            <a:avLst/>
          </a:prstGeom>
          <a:noFill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.dta </a:t>
            </a:r>
            <a:r>
              <a:rPr lang="en-US" sz="1400" b="1" noProof="1">
                <a:solidFill>
                  <a:srgbClr val="1A1A1A"/>
                </a:solidFill>
              </a:rPr>
              <a:t>f</a:t>
            </a:r>
            <a:r>
              <a:rPr lang="en-US" sz="1400" b="1" noProof="1">
                <a:solidFill>
                  <a:srgbClr val="1A1A1A"/>
                </a:solidFill>
              </a:rPr>
              <a:t>ayl </a:t>
            </a:r>
            <a:r>
              <a:rPr lang="en-US" sz="1400" b="1" noProof="1">
                <a:solidFill>
                  <a:srgbClr val="1A1A1A"/>
                </a:solidFill>
              </a:rPr>
              <a:t>f</a:t>
            </a:r>
            <a:r>
              <a:rPr lang="en-US" sz="1400" b="1" noProof="1">
                <a:solidFill>
                  <a:srgbClr val="1A1A1A"/>
                </a:solidFill>
              </a:rPr>
              <a:t>ormati</a:t>
            </a:r>
            <a:endParaRPr lang="en-US" sz="1400" noProof="1"/>
          </a:p>
        </p:txBody>
      </p:sp>
      <p:sp>
        <p:nvSpPr>
          <p:cNvPr id="6" name="Text 2"/>
          <p:cNvSpPr/>
          <p:nvPr/>
        </p:nvSpPr>
        <p:spPr>
          <a:xfrm>
            <a:off x="571500" y="1632347"/>
            <a:ext cx="3929063" cy="617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noProof="1">
                <a:solidFill>
                  <a:srgbClr val="333333"/>
                </a:solidFill>
              </a:rPr>
              <a:t>Stata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lumotlarni oʻzining maxsus </a:t>
            </a:r>
            <a:r>
              <a:rPr lang="en-US" sz="1200" b="1" noProof="1">
                <a:solidFill>
                  <a:srgbClr val="333333"/>
                </a:solidFill>
              </a:rPr>
              <a:t>.dta</a:t>
            </a:r>
            <a:r>
              <a:rPr lang="en-US" sz="1200" noProof="1">
                <a:solidFill>
                  <a:srgbClr val="333333"/>
                </a:solidFill>
              </a:rPr>
              <a:t> formatida saqlaydi. Bu format oʻzgaruvchilar nomlari, yorliqlari va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 turlarini oʻz ichiga oladi.</a:t>
            </a:r>
            <a:endParaRPr lang="en-US" sz="1200" noProof="1"/>
          </a:p>
        </p:txBody>
      </p:sp>
      <p:sp>
        <p:nvSpPr>
          <p:cNvPr id="7" name="Text 3"/>
          <p:cNvSpPr/>
          <p:nvPr/>
        </p:nvSpPr>
        <p:spPr>
          <a:xfrm>
            <a:off x="571500" y="2463812"/>
            <a:ext cx="1528111" cy="248145"/>
          </a:xfrm>
          <a:prstGeom prst="rect">
            <a:avLst/>
          </a:prstGeom>
          <a:noFill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Ma</a:t>
            </a:r>
            <a:r>
              <a:rPr lang="en-US" sz="1400" b="1" noProof="1">
                <a:solidFill>
                  <a:srgbClr val="1A1A1A"/>
                </a:solidFill>
              </a:rPr>
              <a:t>’</a:t>
            </a:r>
            <a:r>
              <a:rPr lang="en-US" sz="1400" b="1" noProof="1">
                <a:solidFill>
                  <a:srgbClr val="1A1A1A"/>
                </a:solidFill>
              </a:rPr>
              <a:t>lumotlar </a:t>
            </a:r>
            <a:r>
              <a:rPr lang="en-US" sz="1400" b="1" noProof="1">
                <a:solidFill>
                  <a:srgbClr val="1A1A1A"/>
                </a:solidFill>
              </a:rPr>
              <a:t>f</a:t>
            </a:r>
            <a:r>
              <a:rPr lang="en-US" sz="1400" b="1" noProof="1">
                <a:solidFill>
                  <a:srgbClr val="1A1A1A"/>
                </a:solidFill>
              </a:rPr>
              <a:t>ormati</a:t>
            </a:r>
            <a:endParaRPr lang="en-US" sz="1400" noProof="1"/>
          </a:p>
        </p:txBody>
      </p:sp>
      <p:sp>
        <p:nvSpPr>
          <p:cNvPr id="8" name="Text 4"/>
          <p:cNvSpPr/>
          <p:nvPr/>
        </p:nvSpPr>
        <p:spPr>
          <a:xfrm>
            <a:off x="685800" y="3076389"/>
            <a:ext cx="785921" cy="15606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noProof="1">
                <a:solidFill>
                  <a:srgbClr val="0055AA"/>
                </a:solidFill>
              </a:rPr>
              <a:t>Wide (Keng)</a:t>
            </a:r>
            <a:endParaRPr lang="en-US" sz="1200" noProof="1"/>
          </a:p>
        </p:txBody>
      </p:sp>
      <p:sp>
        <p:nvSpPr>
          <p:cNvPr id="9" name="Text 5"/>
          <p:cNvSpPr/>
          <p:nvPr/>
        </p:nvSpPr>
        <p:spPr>
          <a:xfrm>
            <a:off x="685800" y="3322848"/>
            <a:ext cx="1664494" cy="4939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noProof="1">
                <a:solidFill>
                  <a:srgbClr val="333333"/>
                </a:solidFill>
              </a:rPr>
              <a:t>Har bir kuzatuv (shaxs/davlat) bitta qatorda, vaqt oʻzgaruvchilari ustunlarda.</a:t>
            </a:r>
            <a:endParaRPr lang="en-US" sz="1050" noProof="1"/>
          </a:p>
        </p:txBody>
      </p:sp>
      <p:sp>
        <p:nvSpPr>
          <p:cNvPr id="10" name="Text 6"/>
          <p:cNvSpPr/>
          <p:nvPr/>
        </p:nvSpPr>
        <p:spPr>
          <a:xfrm>
            <a:off x="2721769" y="3076389"/>
            <a:ext cx="765466" cy="15606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b="1" noProof="1">
                <a:solidFill>
                  <a:srgbClr val="0055AA"/>
                </a:solidFill>
              </a:rPr>
              <a:t>Long (Uzun)</a:t>
            </a:r>
            <a:endParaRPr lang="en-US" sz="1200" noProof="1"/>
          </a:p>
        </p:txBody>
      </p:sp>
      <p:sp>
        <p:nvSpPr>
          <p:cNvPr id="11" name="Text 7"/>
          <p:cNvSpPr/>
          <p:nvPr/>
        </p:nvSpPr>
        <p:spPr>
          <a:xfrm>
            <a:off x="2721769" y="3322848"/>
            <a:ext cx="1664494" cy="5001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noProof="1">
                <a:solidFill>
                  <a:srgbClr val="333333"/>
                </a:solidFill>
              </a:rPr>
              <a:t>Vaqt boʻyicha takrorlanuvchi kuzatuvlar alohida qatorlarda joylashadi.</a:t>
            </a:r>
            <a:endParaRPr lang="en-US" sz="1050" noProof="1"/>
          </a:p>
        </p:txBody>
      </p:sp>
      <p:sp>
        <p:nvSpPr>
          <p:cNvPr id="12" name="Text 8"/>
          <p:cNvSpPr/>
          <p:nvPr/>
        </p:nvSpPr>
        <p:spPr>
          <a:xfrm>
            <a:off x="571500" y="4155095"/>
            <a:ext cx="3929063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noProof="1">
                <a:solidFill>
                  <a:srgbClr val="333333"/>
                </a:solidFill>
              </a:rPr>
              <a:t>Oʻzgaruvchilar (Variables):</a:t>
            </a:r>
            <a:r>
              <a:rPr lang="en-US" sz="1200" noProof="1">
                <a:solidFill>
                  <a:srgbClr val="333333"/>
                </a:solidFill>
              </a:rPr>
              <a:t> Ustunlar
</a:t>
            </a:r>
            <a:r>
              <a:rPr lang="en-US" sz="1200" b="1" noProof="1">
                <a:solidFill>
                  <a:srgbClr val="333333"/>
                </a:solidFill>
              </a:rPr>
              <a:t>Kuzatuvlar (Observations):</a:t>
            </a:r>
            <a:r>
              <a:rPr lang="en-US" sz="1200" noProof="1">
                <a:solidFill>
                  <a:srgbClr val="333333"/>
                </a:solidFill>
              </a:rPr>
              <a:t> Qatorlar</a:t>
            </a:r>
            <a:endParaRPr lang="en-US" sz="1200" noProof="1"/>
          </a:p>
        </p:txBody>
      </p:sp>
      <p:sp>
        <p:nvSpPr>
          <p:cNvPr id="13" name="Shape 9"/>
          <p:cNvSpPr/>
          <p:nvPr/>
        </p:nvSpPr>
        <p:spPr>
          <a:xfrm>
            <a:off x="5072063" y="1026914"/>
            <a:ext cx="3943350" cy="2871788"/>
          </a:xfrm>
          <a:prstGeom prst="rect">
            <a:avLst/>
          </a:prstGeom>
          <a:solidFill>
            <a:srgbClr val="FFFFFF"/>
          </a:solidFill>
          <a:ln w="9144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 noProof="1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1026914"/>
            <a:ext cx="3929063" cy="28575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072063" y="3955852"/>
            <a:ext cx="3286156" cy="12041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i="1" noProof="1">
                <a:solidFill>
                  <a:srgbClr val="666666"/>
                </a:solidFill>
              </a:rPr>
              <a:t>Stata Data Editor oynasi: Oʻzgaruvchilar va kuzatuvlar koʻrinishi</a:t>
            </a:r>
            <a:endParaRPr lang="en-US" sz="1000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428625"/>
            <a:ext cx="8572500" cy="31253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kern="0" spc="2" noProof="1">
                <a:solidFill>
                  <a:srgbClr val="0055AA"/>
                </a:solidFill>
              </a:rPr>
              <a:t>Yaxshi tadqiqot ish jarayoni (Workflow)</a:t>
            </a:r>
            <a:endParaRPr lang="en-US" sz="1600" noProof="1"/>
          </a:p>
        </p:txBody>
      </p:sp>
      <p:sp>
        <p:nvSpPr>
          <p:cNvPr id="5" name="Text 1"/>
          <p:cNvSpPr/>
          <p:nvPr/>
        </p:nvSpPr>
        <p:spPr>
          <a:xfrm>
            <a:off x="571500" y="1612702"/>
            <a:ext cx="2143125" cy="716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0055AA"/>
                </a:solidFill>
              </a:rPr>
              <a:t>Takrorlanuvchanlik</a:t>
            </a:r>
            <a:endParaRPr lang="en-US" sz="1395" noProof="1"/>
          </a:p>
        </p:txBody>
      </p:sp>
      <p:sp>
        <p:nvSpPr>
          <p:cNvPr id="6" name="Text 2"/>
          <p:cNvSpPr/>
          <p:nvPr/>
        </p:nvSpPr>
        <p:spPr>
          <a:xfrm>
            <a:off x="2714625" y="1612702"/>
            <a:ext cx="1133324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Reproducibility</a:t>
            </a:r>
            <a:endParaRPr lang="en-US" sz="1400" noProof="1"/>
          </a:p>
        </p:txBody>
      </p:sp>
      <p:sp>
        <p:nvSpPr>
          <p:cNvPr id="7" name="Text 3"/>
          <p:cNvSpPr/>
          <p:nvPr/>
        </p:nvSpPr>
        <p:spPr>
          <a:xfrm>
            <a:off x="2714625" y="1918097"/>
            <a:ext cx="5000625" cy="6049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Tadqiqot natijalari shunday tayyorlanishi kerakki, boshqa </a:t>
            </a:r>
            <a:r>
              <a:rPr lang="en-US" sz="1200" noProof="1">
                <a:solidFill>
                  <a:srgbClr val="333333"/>
                </a:solidFill>
              </a:rPr>
              <a:t>tadqiqotchi</a:t>
            </a:r>
            <a:r>
              <a:rPr lang="en-US" sz="1200" noProof="1">
                <a:solidFill>
                  <a:srgbClr val="333333"/>
                </a:solidFill>
              </a:rPr>
              <a:t>lar ham xuddi shu 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 va kodlar yordamida natijalarni qayta hosil qila olishi lozim.</a:t>
            </a:r>
            <a:endParaRPr lang="en-US" sz="1200" noProof="1"/>
          </a:p>
        </p:txBody>
      </p:sp>
      <p:sp>
        <p:nvSpPr>
          <p:cNvPr id="8" name="Text 4"/>
          <p:cNvSpPr/>
          <p:nvPr/>
        </p:nvSpPr>
        <p:spPr>
          <a:xfrm>
            <a:off x="571500" y="2772445"/>
            <a:ext cx="2143125" cy="716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0055AA"/>
                </a:solidFill>
              </a:rPr>
              <a:t>Hujjatlashtirish</a:t>
            </a:r>
            <a:endParaRPr lang="en-US" sz="1395" noProof="1"/>
          </a:p>
        </p:txBody>
      </p:sp>
      <p:sp>
        <p:nvSpPr>
          <p:cNvPr id="9" name="Text 5"/>
          <p:cNvSpPr/>
          <p:nvPr/>
        </p:nvSpPr>
        <p:spPr>
          <a:xfrm>
            <a:off x="2714625" y="2772445"/>
            <a:ext cx="1158715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Documentation</a:t>
            </a:r>
            <a:endParaRPr lang="en-US" sz="1400" noProof="1"/>
          </a:p>
        </p:txBody>
      </p:sp>
      <p:sp>
        <p:nvSpPr>
          <p:cNvPr id="10" name="Text 6"/>
          <p:cNvSpPr/>
          <p:nvPr/>
        </p:nvSpPr>
        <p:spPr>
          <a:xfrm>
            <a:off x="2714625" y="3077840"/>
            <a:ext cx="5000625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Ma</a:t>
            </a:r>
            <a:r>
              <a:rPr lang="en-US" sz="1200" noProof="1">
                <a:solidFill>
                  <a:srgbClr val="333333"/>
                </a:solidFill>
              </a:rPr>
              <a:t>’</a:t>
            </a:r>
            <a:r>
              <a:rPr lang="en-US" sz="1200" noProof="1">
                <a:solidFill>
                  <a:srgbClr val="333333"/>
                </a:solidFill>
              </a:rPr>
              <a:t>lumotlarni tozalash va tahlil qilishning har bir bosqichi batafsil yozib borilishi shart. Bu kelajakda xatolarni topish va tuzatishni osonlashtiradi.</a:t>
            </a:r>
            <a:endParaRPr lang="en-US" sz="1200" noProof="1"/>
          </a:p>
        </p:txBody>
      </p:sp>
      <p:sp>
        <p:nvSpPr>
          <p:cNvPr id="11" name="Text 7"/>
          <p:cNvSpPr/>
          <p:nvPr/>
        </p:nvSpPr>
        <p:spPr>
          <a:xfrm>
            <a:off x="571500" y="3932188"/>
            <a:ext cx="2143125" cy="716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0055AA"/>
                </a:solidFill>
              </a:rPr>
              <a:t>Versiyalash</a:t>
            </a:r>
            <a:endParaRPr lang="en-US" sz="1395" noProof="1"/>
          </a:p>
        </p:txBody>
      </p:sp>
      <p:sp>
        <p:nvSpPr>
          <p:cNvPr id="12" name="Text 8"/>
          <p:cNvSpPr/>
          <p:nvPr/>
        </p:nvSpPr>
        <p:spPr>
          <a:xfrm>
            <a:off x="2714625" y="3932188"/>
            <a:ext cx="783676" cy="20518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noProof="1">
                <a:solidFill>
                  <a:srgbClr val="1A1A1A"/>
                </a:solidFill>
              </a:rPr>
              <a:t>Versioning</a:t>
            </a:r>
            <a:endParaRPr lang="en-US" sz="1400" noProof="1"/>
          </a:p>
        </p:txBody>
      </p:sp>
      <p:sp>
        <p:nvSpPr>
          <p:cNvPr id="13" name="Text 9"/>
          <p:cNvSpPr/>
          <p:nvPr/>
        </p:nvSpPr>
        <p:spPr>
          <a:xfrm>
            <a:off x="2714625" y="4237583"/>
            <a:ext cx="5000625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noProof="1">
                <a:solidFill>
                  <a:srgbClr val="333333"/>
                </a:solidFill>
              </a:rPr>
              <a:t>Fayllarning turli nusxalarini (masalan, </a:t>
            </a:r>
            <a:r>
              <a:rPr lang="en-US" sz="1200" noProof="1">
                <a:solidFill>
                  <a:srgbClr val="333333"/>
                </a:solidFill>
              </a:rPr>
              <a:t>“</a:t>
            </a:r>
            <a:r>
              <a:rPr lang="en-US" sz="1200" noProof="1">
                <a:solidFill>
                  <a:srgbClr val="333333"/>
                </a:solidFill>
              </a:rPr>
              <a:t>final_v1</a:t>
            </a:r>
            <a:r>
              <a:rPr lang="en-US" sz="1200" noProof="1">
                <a:solidFill>
                  <a:srgbClr val="333333"/>
                </a:solidFill>
              </a:rPr>
              <a:t>”</a:t>
            </a:r>
            <a:r>
              <a:rPr lang="en-US" sz="1200" noProof="1">
                <a:solidFill>
                  <a:srgbClr val="333333"/>
                </a:solidFill>
              </a:rPr>
              <a:t>, </a:t>
            </a:r>
            <a:r>
              <a:rPr lang="en-US" sz="1200" noProof="1">
                <a:solidFill>
                  <a:srgbClr val="333333"/>
                </a:solidFill>
              </a:rPr>
              <a:t>“</a:t>
            </a:r>
            <a:r>
              <a:rPr lang="en-US" sz="1200" noProof="1">
                <a:solidFill>
                  <a:srgbClr val="333333"/>
                </a:solidFill>
              </a:rPr>
              <a:t>final_v2</a:t>
            </a:r>
            <a:r>
              <a:rPr lang="en-US" sz="1200" noProof="1">
                <a:solidFill>
                  <a:srgbClr val="333333"/>
                </a:solidFill>
              </a:rPr>
              <a:t>”</a:t>
            </a:r>
            <a:r>
              <a:rPr lang="en-US" sz="1200" noProof="1">
                <a:solidFill>
                  <a:srgbClr val="333333"/>
                </a:solidFill>
              </a:rPr>
              <a:t>) tartibli boshqarish. Bu tadqiqotning rivojlanish tarixini kuzatish imkonini beradi.</a:t>
            </a:r>
            <a:endParaRPr lang="en-US" sz="1200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3570731" y="256282"/>
            <a:ext cx="2002538" cy="751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noProof="1"/>
          </a:p>
        </p:txBody>
      </p:sp>
      <p:sp>
        <p:nvSpPr>
          <p:cNvPr id="5" name="Shape 1"/>
          <p:cNvSpPr/>
          <p:nvPr/>
        </p:nvSpPr>
        <p:spPr>
          <a:xfrm>
            <a:off x="3570731" y="951012"/>
            <a:ext cx="2002538" cy="57150"/>
          </a:xfrm>
          <a:prstGeom prst="rect">
            <a:avLst/>
          </a:prstGeom>
          <a:solidFill>
            <a:srgbClr val="1A1A1A"/>
          </a:solidFill>
        </p:spPr>
        <p:txBody>
          <a:bodyPr/>
          <a:lstStyle/>
          <a:p>
            <a:endParaRPr lang="en-US" noProof="1"/>
          </a:p>
        </p:txBody>
      </p:sp>
      <p:sp>
        <p:nvSpPr>
          <p:cNvPr id="6" name="Text 2"/>
          <p:cNvSpPr/>
          <p:nvPr/>
        </p:nvSpPr>
        <p:spPr>
          <a:xfrm>
            <a:off x="3987353" y="256282"/>
            <a:ext cx="1169294" cy="611001"/>
          </a:xfrm>
          <a:prstGeom prst="rect">
            <a:avLst/>
          </a:prstGeom>
          <a:noFill/>
        </p:spPr>
        <p:txBody>
          <a:bodyPr wrap="none" lIns="0" tIns="0" rIns="0" bIns="8509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5" b="1" kern="0" spc="3" noProof="1">
                <a:solidFill>
                  <a:srgbClr val="0055AA"/>
                </a:solidFill>
              </a:rPr>
              <a:t>Xulosa</a:t>
            </a:r>
            <a:endParaRPr lang="en-US" sz="3295" noProof="1"/>
          </a:p>
        </p:txBody>
      </p:sp>
      <p:sp>
        <p:nvSpPr>
          <p:cNvPr id="7" name="Text 3"/>
          <p:cNvSpPr/>
          <p:nvPr/>
        </p:nvSpPr>
        <p:spPr>
          <a:xfrm>
            <a:off x="1836829" y="1551087"/>
            <a:ext cx="5470344" cy="23301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1A1A1A"/>
                </a:solidFill>
              </a:rPr>
              <a:t>Ma</a:t>
            </a:r>
            <a:r>
              <a:rPr lang="en-US" sz="1395" b="1" noProof="1">
                <a:solidFill>
                  <a:srgbClr val="1A1A1A"/>
                </a:solidFill>
              </a:rPr>
              <a:t>’</a:t>
            </a:r>
            <a:r>
              <a:rPr lang="en-US" sz="1395" b="1" noProof="1">
                <a:solidFill>
                  <a:srgbClr val="1A1A1A"/>
                </a:solidFill>
              </a:rPr>
              <a:t>lumotlar ilmi:</a:t>
            </a:r>
            <a:r>
              <a:rPr lang="en-US" sz="1485" noProof="1">
                <a:solidFill>
                  <a:srgbClr val="333333"/>
                </a:solidFill>
              </a:rPr>
              <a:t> Ijtimoiy muammolarni miqdoriy tahlil qilish</a:t>
            </a:r>
            <a:r>
              <a:rPr lang="en-US" sz="1485" noProof="1">
                <a:solidFill>
                  <a:srgbClr val="333333"/>
                </a:solidFill>
              </a:rPr>
              <a:t>ning</a:t>
            </a:r>
            <a:r>
              <a:rPr lang="en-US" sz="1485" noProof="1">
                <a:solidFill>
                  <a:srgbClr val="333333"/>
                </a:solidFill>
              </a:rPr>
              <a:t> asosi.</a:t>
            </a:r>
            <a:endParaRPr lang="en-US" sz="1395" noProof="1"/>
          </a:p>
        </p:txBody>
      </p:sp>
      <p:sp>
        <p:nvSpPr>
          <p:cNvPr id="8" name="Text 4"/>
          <p:cNvSpPr/>
          <p:nvPr/>
        </p:nvSpPr>
        <p:spPr>
          <a:xfrm>
            <a:off x="1357313" y="1967210"/>
            <a:ext cx="6429375" cy="27324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1A1A1A"/>
                </a:solidFill>
              </a:rPr>
              <a:t>Stata:</a:t>
            </a:r>
            <a:r>
              <a:rPr lang="en-US" sz="1485" noProof="1">
                <a:solidFill>
                  <a:srgbClr val="333333"/>
                </a:solidFill>
              </a:rPr>
              <a:t> Ekonometrik tahlil uchun eng qulay va kuchli vosita.</a:t>
            </a:r>
            <a:endParaRPr lang="en-US" sz="1395" noProof="1"/>
          </a:p>
        </p:txBody>
      </p:sp>
      <p:sp>
        <p:nvSpPr>
          <p:cNvPr id="9" name="Text 5"/>
          <p:cNvSpPr/>
          <p:nvPr/>
        </p:nvSpPr>
        <p:spPr>
          <a:xfrm>
            <a:off x="1357313" y="2383334"/>
            <a:ext cx="6429375" cy="2330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5" b="1" noProof="1">
                <a:solidFill>
                  <a:srgbClr val="1A1A1A"/>
                </a:solidFill>
              </a:rPr>
              <a:t>Workflow:</a:t>
            </a:r>
            <a:r>
              <a:rPr lang="en-US" sz="1485" noProof="1">
                <a:solidFill>
                  <a:srgbClr val="333333"/>
                </a:solidFill>
              </a:rPr>
              <a:t> Takrorlanuvchanlik va tartibli ish jarayoni</a:t>
            </a:r>
            <a:r>
              <a:rPr lang="en-US" sz="1485" noProof="1">
                <a:solidFill>
                  <a:srgbClr val="333333"/>
                </a:solidFill>
              </a:rPr>
              <a:t>ning</a:t>
            </a:r>
            <a:r>
              <a:rPr lang="en-US" sz="1485" noProof="1">
                <a:solidFill>
                  <a:srgbClr val="333333"/>
                </a:solidFill>
              </a:rPr>
              <a:t> muvaffaqiyat kaliti.</a:t>
            </a:r>
            <a:endParaRPr lang="en-US" sz="1395" noProof="1"/>
          </a:p>
        </p:txBody>
      </p:sp>
      <p:sp>
        <p:nvSpPr>
          <p:cNvPr id="10" name="Shape 6"/>
          <p:cNvSpPr/>
          <p:nvPr/>
        </p:nvSpPr>
        <p:spPr>
          <a:xfrm>
            <a:off x="714375" y="3501330"/>
            <a:ext cx="7715250" cy="1357313"/>
          </a:xfrm>
          <a:prstGeom prst="rect">
            <a:avLst/>
          </a:prstGeom>
          <a:solidFill>
            <a:srgbClr val="1A1A1A"/>
          </a:solidFill>
        </p:spPr>
        <p:txBody>
          <a:bodyPr/>
          <a:lstStyle/>
          <a:p>
            <a:endParaRPr lang="en-US" noProof="1"/>
          </a:p>
        </p:txBody>
      </p:sp>
      <p:sp>
        <p:nvSpPr>
          <p:cNvPr id="11" name="Text 7"/>
          <p:cNvSpPr/>
          <p:nvPr/>
        </p:nvSpPr>
        <p:spPr>
          <a:xfrm>
            <a:off x="4146068" y="3787080"/>
            <a:ext cx="851835" cy="1701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kern="0" spc="2" noProof="1">
                <a:solidFill>
                  <a:srgbClr val="F4F4F0"/>
                </a:solidFill>
              </a:rPr>
              <a:t>Keyingi bosqich</a:t>
            </a:r>
            <a:endParaRPr lang="en-US" sz="1050" noProof="1"/>
          </a:p>
        </p:txBody>
      </p:sp>
      <p:sp>
        <p:nvSpPr>
          <p:cNvPr id="12" name="Text 8"/>
          <p:cNvSpPr/>
          <p:nvPr/>
        </p:nvSpPr>
        <p:spPr>
          <a:xfrm>
            <a:off x="2664060" y="4053185"/>
            <a:ext cx="3815852" cy="29206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810" b="1" noProof="1">
                <a:solidFill>
                  <a:srgbClr val="F4F4F0"/>
                </a:solidFill>
              </a:rPr>
              <a:t>Amaliy mashgʻulot: Stata bilan tanishuv</a:t>
            </a:r>
            <a:endParaRPr lang="en-US" sz="1810" noProof="1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72375" y="4429125"/>
            <a:ext cx="1285875" cy="428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3359</Words>
  <Application>WPS Presentation</Application>
  <PresentationFormat>On-screen Show (16:9)</PresentationFormat>
  <Paragraphs>132</Paragraphs>
  <Slides>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>Arial Unicode MS</vt:lpstr>
      <vt:lpstr>Aptos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Behzod</cp:lastModifiedBy>
  <cp:revision>18</cp:revision>
  <dcterms:created xsi:type="dcterms:W3CDTF">2026-01-18T20:43:00Z</dcterms:created>
  <dcterms:modified xsi:type="dcterms:W3CDTF">2026-02-16T17:55:04Z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5BBF53FA78B443DFAE7F692729A73B2C_12</vt:lpwstr>
  </property>
  <property fmtid="{D5CDD505-2E9C-101B-9397-08002B2CF9AE}" pid="3" name="KSOProductBuildVer">
    <vt:lpwstr>1033-12.1.0.25242</vt:lpwstr>
  </property>
</Properties>
</file>